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7" r:id="rId3"/>
    <p:sldId id="303" r:id="rId4"/>
    <p:sldId id="301" r:id="rId5"/>
    <p:sldId id="304" r:id="rId6"/>
    <p:sldId id="305" r:id="rId7"/>
    <p:sldId id="306" r:id="rId8"/>
    <p:sldId id="300" r:id="rId9"/>
    <p:sldId id="265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8" r:id="rId19"/>
    <p:sldId id="319" r:id="rId20"/>
    <p:sldId id="317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7546A-07C9-43D7-9056-4D0D81FD15B5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51FE2-BA8E-4E76-805F-0BFB4D8075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99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30E9CF20-3A1B-4024-9357-02E806A7DF4A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04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10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905263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11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526742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12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2020425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13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662731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14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8947293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15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555184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16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786251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17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60930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18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393882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19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918900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2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20915804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20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485019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3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4137818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4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4134381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5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785875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6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4103853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7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98645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8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314960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3990" indent="-28615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460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244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60280" indent="-228920" defTabSz="909321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8120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596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3380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91641" indent="-228920" algn="ctr" defTabSz="909321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fld id="{40F5737A-BCC0-4827-9200-6F99D32A8179}" type="slidenum">
              <a:rPr lang="es-ES" sz="1200">
                <a:solidFill>
                  <a:prstClr val="black"/>
                </a:solidFill>
                <a:latin typeface="Arial" charset="0"/>
              </a:rPr>
              <a:pPr eaLnBrk="1" hangingPunct="1"/>
              <a:t>9</a:t>
            </a:fld>
            <a:endParaRPr lang="es-E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690" indent="-171690" eaLnBrk="1" hangingPunct="1">
              <a:buFontTx/>
              <a:buChar char="-"/>
            </a:pP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269179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71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7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577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ttps://www.comillas.edu/Documentos/IdentidadCorporativa/Horizontal_COMILLAS_COLOR_POSITIVO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407701" cy="64503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ángulo 10"/>
          <p:cNvSpPr/>
          <p:nvPr userDrawn="1"/>
        </p:nvSpPr>
        <p:spPr bwMode="auto">
          <a:xfrm>
            <a:off x="3407701" y="335133"/>
            <a:ext cx="8784299" cy="3289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s-ES" sz="1800">
              <a:solidFill>
                <a:schemeClr val="dk1"/>
              </a:solidFill>
            </a:endParaRPr>
          </a:p>
        </p:txBody>
      </p:sp>
      <p:sp>
        <p:nvSpPr>
          <p:cNvPr id="9" name="Forma libre 8"/>
          <p:cNvSpPr/>
          <p:nvPr userDrawn="1"/>
        </p:nvSpPr>
        <p:spPr bwMode="auto">
          <a:xfrm>
            <a:off x="0" y="324200"/>
            <a:ext cx="12192000" cy="349406"/>
          </a:xfrm>
          <a:custGeom>
            <a:avLst/>
            <a:gdLst>
              <a:gd name="connsiteX0" fmla="*/ 9129132 w 9129132"/>
              <a:gd name="connsiteY0" fmla="*/ 22302 h 356839"/>
              <a:gd name="connsiteX1" fmla="*/ 2022088 w 9129132"/>
              <a:gd name="connsiteY1" fmla="*/ 0 h 356839"/>
              <a:gd name="connsiteX2" fmla="*/ 2029522 w 9129132"/>
              <a:gd name="connsiteY2" fmla="*/ 356839 h 356839"/>
              <a:gd name="connsiteX3" fmla="*/ 0 w 9129132"/>
              <a:gd name="connsiteY3" fmla="*/ 297366 h 356839"/>
              <a:gd name="connsiteX0" fmla="*/ 9144000 w 9144000"/>
              <a:gd name="connsiteY0" fmla="*/ 22302 h 371708"/>
              <a:gd name="connsiteX1" fmla="*/ 2036956 w 9144000"/>
              <a:gd name="connsiteY1" fmla="*/ 0 h 371708"/>
              <a:gd name="connsiteX2" fmla="*/ 2044390 w 9144000"/>
              <a:gd name="connsiteY2" fmla="*/ 356839 h 371708"/>
              <a:gd name="connsiteX3" fmla="*/ 0 w 9144000"/>
              <a:gd name="connsiteY3" fmla="*/ 371708 h 371708"/>
              <a:gd name="connsiteX0" fmla="*/ 9144000 w 9144000"/>
              <a:gd name="connsiteY0" fmla="*/ 37170 h 386576"/>
              <a:gd name="connsiteX1" fmla="*/ 2059258 w 9144000"/>
              <a:gd name="connsiteY1" fmla="*/ 0 h 386576"/>
              <a:gd name="connsiteX2" fmla="*/ 2044390 w 9144000"/>
              <a:gd name="connsiteY2" fmla="*/ 371707 h 386576"/>
              <a:gd name="connsiteX3" fmla="*/ 0 w 9144000"/>
              <a:gd name="connsiteY3" fmla="*/ 386576 h 386576"/>
              <a:gd name="connsiteX0" fmla="*/ 9144000 w 9144000"/>
              <a:gd name="connsiteY0" fmla="*/ 37170 h 386576"/>
              <a:gd name="connsiteX1" fmla="*/ 2049733 w 9144000"/>
              <a:gd name="connsiteY1" fmla="*/ 0 h 386576"/>
              <a:gd name="connsiteX2" fmla="*/ 2044390 w 9144000"/>
              <a:gd name="connsiteY2" fmla="*/ 371707 h 386576"/>
              <a:gd name="connsiteX3" fmla="*/ 0 w 9144000"/>
              <a:gd name="connsiteY3" fmla="*/ 386576 h 386576"/>
              <a:gd name="connsiteX0" fmla="*/ 9144000 w 9144000"/>
              <a:gd name="connsiteY0" fmla="*/ 0 h 349406"/>
              <a:gd name="connsiteX1" fmla="*/ 2046558 w 9144000"/>
              <a:gd name="connsiteY1" fmla="*/ 13630 h 349406"/>
              <a:gd name="connsiteX2" fmla="*/ 2044390 w 9144000"/>
              <a:gd name="connsiteY2" fmla="*/ 334537 h 349406"/>
              <a:gd name="connsiteX3" fmla="*/ 0 w 9144000"/>
              <a:gd name="connsiteY3" fmla="*/ 349406 h 349406"/>
              <a:gd name="connsiteX0" fmla="*/ 9144000 w 9144000"/>
              <a:gd name="connsiteY0" fmla="*/ 0 h 349406"/>
              <a:gd name="connsiteX1" fmla="*/ 2600278 w 9144000"/>
              <a:gd name="connsiteY1" fmla="*/ 18710 h 349406"/>
              <a:gd name="connsiteX2" fmla="*/ 2044390 w 9144000"/>
              <a:gd name="connsiteY2" fmla="*/ 334537 h 349406"/>
              <a:gd name="connsiteX3" fmla="*/ 0 w 9144000"/>
              <a:gd name="connsiteY3" fmla="*/ 349406 h 349406"/>
              <a:gd name="connsiteX0" fmla="*/ 9144000 w 9144000"/>
              <a:gd name="connsiteY0" fmla="*/ 0 h 349406"/>
              <a:gd name="connsiteX1" fmla="*/ 2600278 w 9144000"/>
              <a:gd name="connsiteY1" fmla="*/ 18710 h 349406"/>
              <a:gd name="connsiteX2" fmla="*/ 2593030 w 9144000"/>
              <a:gd name="connsiteY2" fmla="*/ 339617 h 349406"/>
              <a:gd name="connsiteX3" fmla="*/ 0 w 9144000"/>
              <a:gd name="connsiteY3" fmla="*/ 349406 h 349406"/>
              <a:gd name="connsiteX0" fmla="*/ 9144000 w 9144000"/>
              <a:gd name="connsiteY0" fmla="*/ 0 h 349406"/>
              <a:gd name="connsiteX1" fmla="*/ 2555828 w 9144000"/>
              <a:gd name="connsiteY1" fmla="*/ 18710 h 349406"/>
              <a:gd name="connsiteX2" fmla="*/ 2593030 w 9144000"/>
              <a:gd name="connsiteY2" fmla="*/ 339617 h 349406"/>
              <a:gd name="connsiteX3" fmla="*/ 0 w 9144000"/>
              <a:gd name="connsiteY3" fmla="*/ 349406 h 349406"/>
              <a:gd name="connsiteX0" fmla="*/ 9144000 w 9144000"/>
              <a:gd name="connsiteY0" fmla="*/ 0 h 349406"/>
              <a:gd name="connsiteX1" fmla="*/ 2555828 w 9144000"/>
              <a:gd name="connsiteY1" fmla="*/ 18710 h 349406"/>
              <a:gd name="connsiteX2" fmla="*/ 2558105 w 9144000"/>
              <a:gd name="connsiteY2" fmla="*/ 330092 h 349406"/>
              <a:gd name="connsiteX3" fmla="*/ 0 w 9144000"/>
              <a:gd name="connsiteY3" fmla="*/ 349406 h 349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44000" h="349406">
                <a:moveTo>
                  <a:pt x="9144000" y="0"/>
                </a:moveTo>
                <a:lnTo>
                  <a:pt x="2555828" y="18710"/>
                </a:lnTo>
                <a:cubicBezTo>
                  <a:pt x="2555105" y="125679"/>
                  <a:pt x="2558828" y="223123"/>
                  <a:pt x="2558105" y="330092"/>
                </a:cubicBezTo>
                <a:lnTo>
                  <a:pt x="0" y="349406"/>
                </a:lnTo>
              </a:path>
            </a:pathLst>
          </a:custGeom>
          <a:noFill/>
          <a:ln w="22225" cap="flat" cmpd="dbl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7152117" y="21494"/>
            <a:ext cx="50398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5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MACHINE LEARNING I</a:t>
            </a:r>
          </a:p>
        </p:txBody>
      </p:sp>
    </p:spTree>
    <p:extLst>
      <p:ext uri="{BB962C8B-B14F-4D97-AF65-F5344CB8AC3E}">
        <p14:creationId xmlns:p14="http://schemas.microsoft.com/office/powerpoint/2010/main" val="3960125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https://www.comillas.edu/Documentos/IdentidadCorporativa/Horizontal_COMILLAS_COLOR_POSITIVO.jp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531" y="116632"/>
            <a:ext cx="7988789" cy="15121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/>
          <p:cNvSpPr txBox="1"/>
          <p:nvPr userDrawn="1"/>
        </p:nvSpPr>
        <p:spPr>
          <a:xfrm>
            <a:off x="76597" y="2348881"/>
            <a:ext cx="1214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solidFill>
                  <a:srgbClr val="C00000"/>
                </a:solidFill>
                <a:latin typeface="+mn-lt"/>
              </a:rPr>
              <a:t>MACHINE LEARNING I</a:t>
            </a:r>
          </a:p>
        </p:txBody>
      </p:sp>
    </p:spTree>
    <p:extLst>
      <p:ext uri="{BB962C8B-B14F-4D97-AF65-F5344CB8AC3E}">
        <p14:creationId xmlns:p14="http://schemas.microsoft.com/office/powerpoint/2010/main" val="314801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00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81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76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2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19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1520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395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305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8871-626F-45FB-8977-447181F90493}" type="datetimeFigureOut">
              <a:rPr lang="es-ES" smtClean="0"/>
              <a:t>18/01/2019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90313-3080-4270-96F9-AA9F6F62B5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344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4422969" y="3605144"/>
            <a:ext cx="41173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eaLnBrk="1" hangingPunct="1"/>
            <a:r>
              <a:rPr lang="es-ES" sz="2800" b="1" dirty="0" smtClean="0">
                <a:solidFill>
                  <a:schemeClr val="accent2"/>
                </a:solidFill>
                <a:latin typeface="Arial"/>
              </a:rPr>
              <a:t>REPASO DE R</a:t>
            </a:r>
            <a:endParaRPr lang="es-ES" sz="2800" b="1" dirty="0">
              <a:solidFill>
                <a:schemeClr val="accent2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31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35744" y="14928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Guardar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datos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en</a:t>
            </a:r>
            <a:r>
              <a:rPr lang="en-US" sz="3600" b="1" dirty="0" smtClean="0">
                <a:solidFill>
                  <a:srgbClr val="FF0000"/>
                </a:solidFill>
              </a:rPr>
              <a:t> un </a:t>
            </a:r>
            <a:r>
              <a:rPr lang="en-US" sz="3600" b="1" dirty="0" err="1" smtClean="0">
                <a:solidFill>
                  <a:srgbClr val="FF0000"/>
                </a:solidFill>
              </a:rPr>
              <a:t>fichero</a:t>
            </a:r>
            <a:r>
              <a:rPr lang="en-US" sz="3600" b="1" dirty="0" smtClean="0">
                <a:solidFill>
                  <a:srgbClr val="FF0000"/>
                </a:solidFill>
              </a:rPr>
              <a:t> .csv</a:t>
            </a:r>
          </a:p>
          <a:p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Nos </a:t>
            </a:r>
            <a:r>
              <a:rPr lang="en-US" sz="2800" b="1" dirty="0" err="1" smtClean="0"/>
              <a:t>interesa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guardar</a:t>
            </a:r>
            <a:r>
              <a:rPr lang="en-US" sz="2800" b="1" dirty="0" smtClean="0"/>
              <a:t> los </a:t>
            </a:r>
            <a:r>
              <a:rPr lang="en-US" sz="2800" b="1" dirty="0" err="1" smtClean="0"/>
              <a:t>datos</a:t>
            </a:r>
            <a:r>
              <a:rPr lang="en-US" sz="2800" b="1" dirty="0" smtClean="0"/>
              <a:t> “</a:t>
            </a:r>
            <a:r>
              <a:rPr lang="en-US" sz="2800" b="1" dirty="0" err="1" smtClean="0"/>
              <a:t>limpios</a:t>
            </a:r>
            <a:r>
              <a:rPr lang="en-US" sz="2800" b="1" dirty="0" smtClean="0"/>
              <a:t>”, sin missing values, para </a:t>
            </a:r>
            <a:r>
              <a:rPr lang="en-US" sz="2800" b="1" dirty="0" err="1" smtClean="0"/>
              <a:t>así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poder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disponer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ellos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posteriores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ocasiones</a:t>
            </a:r>
            <a:endParaRPr lang="en-US" sz="2800" b="1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Vamos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guardarlos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fichero</a:t>
            </a:r>
            <a:r>
              <a:rPr lang="en-US" sz="2800" b="1" dirty="0" smtClean="0"/>
              <a:t> con </a:t>
            </a:r>
            <a:r>
              <a:rPr lang="en-US" sz="2800" b="1" dirty="0" err="1" smtClean="0"/>
              <a:t>formato</a:t>
            </a:r>
            <a:r>
              <a:rPr lang="en-US" sz="2800" b="1" dirty="0" smtClean="0"/>
              <a:t> .csv. Para </a:t>
            </a:r>
            <a:r>
              <a:rPr lang="en-US" sz="2800" b="1" dirty="0" err="1" smtClean="0"/>
              <a:t>ello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puedes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utilziar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función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write.csv()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Si no </a:t>
            </a:r>
            <a:r>
              <a:rPr lang="en-US" sz="2800" b="1" dirty="0" err="1" smtClean="0"/>
              <a:t>marcas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ninguna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ruta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concreta</a:t>
            </a:r>
            <a:r>
              <a:rPr lang="en-US" sz="2800" b="1" dirty="0" smtClean="0"/>
              <a:t>, el </a:t>
            </a:r>
            <a:r>
              <a:rPr lang="en-US" sz="2800" b="1" dirty="0" err="1" smtClean="0"/>
              <a:t>fichero</a:t>
            </a:r>
            <a:r>
              <a:rPr lang="en-US" sz="2800" b="1" dirty="0" smtClean="0"/>
              <a:t> se </a:t>
            </a:r>
            <a:r>
              <a:rPr lang="en-US" sz="2800" b="1" dirty="0" err="1" smtClean="0"/>
              <a:t>guardará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</a:t>
            </a:r>
            <a:r>
              <a:rPr lang="en-US" sz="2800" b="1" dirty="0" smtClean="0"/>
              <a:t> actual </a:t>
            </a:r>
            <a:r>
              <a:rPr lang="en-US" sz="2800" b="1" dirty="0" err="1" smtClean="0"/>
              <a:t>directorio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trabajo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38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35744" y="14928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Máximos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mínimos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Nos </a:t>
            </a:r>
            <a:r>
              <a:rPr lang="en-US" sz="2800" b="1" dirty="0" err="1" smtClean="0"/>
              <a:t>interesa</a:t>
            </a:r>
            <a:r>
              <a:rPr lang="en-US" sz="2800" b="1" dirty="0" smtClean="0"/>
              <a:t> saber </a:t>
            </a:r>
            <a:r>
              <a:rPr lang="en-US" sz="2800" b="1" dirty="0" err="1" smtClean="0"/>
              <a:t>cuáles</a:t>
            </a:r>
            <a:r>
              <a:rPr lang="en-US" sz="2800" b="1" dirty="0" smtClean="0"/>
              <a:t> son las </a:t>
            </a:r>
            <a:r>
              <a:rPr lang="en-US" sz="2800" b="1" dirty="0" err="1" smtClean="0"/>
              <a:t>características</a:t>
            </a:r>
            <a:r>
              <a:rPr lang="en-US" sz="2800" b="1" dirty="0" smtClean="0"/>
              <a:t> de las </a:t>
            </a:r>
            <a:r>
              <a:rPr lang="en-US" sz="2800" b="1" dirty="0" err="1" smtClean="0"/>
              <a:t>viviendas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más</a:t>
            </a:r>
            <a:r>
              <a:rPr lang="en-US" sz="2800" b="1" dirty="0" smtClean="0"/>
              <a:t>/</a:t>
            </a:r>
            <a:r>
              <a:rPr lang="en-US" sz="2800" b="1" dirty="0" err="1" smtClean="0"/>
              <a:t>menos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alejadas</a:t>
            </a:r>
            <a:r>
              <a:rPr lang="en-US" sz="2800" b="1" dirty="0" smtClean="0"/>
              <a:t> de la </a:t>
            </a:r>
            <a:r>
              <a:rPr lang="en-US" sz="2800" b="1" dirty="0" err="1" smtClean="0"/>
              <a:t>Puerta</a:t>
            </a:r>
            <a:r>
              <a:rPr lang="en-US" sz="2800" b="1" dirty="0" smtClean="0"/>
              <a:t> del Sol</a:t>
            </a:r>
            <a:endParaRPr lang="en-US" sz="2800" b="1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Selecciona</a:t>
            </a:r>
            <a:r>
              <a:rPr lang="en-US" sz="2800" b="1" dirty="0" smtClean="0"/>
              <a:t> los </a:t>
            </a:r>
            <a:r>
              <a:rPr lang="en-US" sz="2800" b="1" dirty="0" err="1" smtClean="0"/>
              <a:t>registros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correspondientes</a:t>
            </a:r>
            <a:r>
              <a:rPr lang="en-US" sz="2800" b="1" dirty="0" smtClean="0"/>
              <a:t> a la </a:t>
            </a:r>
            <a:r>
              <a:rPr lang="en-US" sz="2800" b="1" dirty="0" err="1" smtClean="0"/>
              <a:t>vivienda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más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alejada</a:t>
            </a:r>
            <a:r>
              <a:rPr lang="en-US" sz="2800" b="1" dirty="0" smtClean="0"/>
              <a:t> de la </a:t>
            </a:r>
            <a:r>
              <a:rPr lang="en-US" sz="2800" b="1" dirty="0" err="1" smtClean="0"/>
              <a:t>Puerta</a:t>
            </a:r>
            <a:r>
              <a:rPr lang="en-US" sz="2800" b="1" dirty="0" smtClean="0"/>
              <a:t> del Sol y a la </a:t>
            </a:r>
            <a:r>
              <a:rPr lang="en-US" sz="2800" b="1" dirty="0" err="1" smtClean="0"/>
              <a:t>más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cercana</a:t>
            </a:r>
            <a:r>
              <a:rPr lang="en-US" sz="2800" b="1" dirty="0" smtClean="0"/>
              <a:t> a la </a:t>
            </a:r>
            <a:r>
              <a:rPr lang="en-US" sz="2800" b="1" dirty="0" err="1" smtClean="0"/>
              <a:t>Puerta</a:t>
            </a:r>
            <a:r>
              <a:rPr lang="en-US" sz="2800" b="1" dirty="0" smtClean="0"/>
              <a:t> del Sol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¿</a:t>
            </a:r>
            <a:r>
              <a:rPr lang="en-US" sz="2800" b="1" dirty="0" err="1" smtClean="0"/>
              <a:t>Qué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precio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tienen</a:t>
            </a:r>
            <a:r>
              <a:rPr lang="en-US" sz="2800" b="1" dirty="0" smtClean="0"/>
              <a:t>?</a:t>
            </a:r>
            <a:endParaRPr lang="en-US" sz="2800" b="1" dirty="0"/>
          </a:p>
          <a:p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85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8" y="13404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Histogramas</a:t>
            </a:r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/>
              <a:t>Vamos a ver cómo se distribuyen los precios de estas casas dibujando un histograma de la variable </a:t>
            </a:r>
            <a:r>
              <a:rPr lang="es-ES" sz="2800" b="1" dirty="0" smtClean="0"/>
              <a:t>Precio. Utiliza la función </a:t>
            </a:r>
            <a:r>
              <a:rPr lang="es-ES" sz="2800" b="1" dirty="0" err="1" smtClean="0">
                <a:solidFill>
                  <a:srgbClr val="FF0000"/>
                </a:solidFill>
              </a:rPr>
              <a:t>hist</a:t>
            </a:r>
            <a:r>
              <a:rPr lang="es-ES" sz="2800" b="1" dirty="0" smtClean="0">
                <a:solidFill>
                  <a:srgbClr val="FF0000"/>
                </a:solidFill>
              </a:rPr>
              <a:t>(). </a:t>
            </a:r>
            <a:r>
              <a:rPr lang="en-US" sz="2800" b="1" dirty="0" err="1" smtClean="0"/>
              <a:t>Recuerda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poner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título</a:t>
            </a:r>
            <a:r>
              <a:rPr lang="en-US" sz="2800" b="1" dirty="0" smtClean="0"/>
              <a:t> principal del </a:t>
            </a:r>
            <a:r>
              <a:rPr lang="en-US" sz="2800" b="1" dirty="0" err="1" smtClean="0"/>
              <a:t>gráfico</a:t>
            </a:r>
            <a:r>
              <a:rPr lang="en-US" sz="2800" b="1" dirty="0" smtClean="0"/>
              <a:t> y los “labels” de los </a:t>
            </a:r>
            <a:r>
              <a:rPr lang="en-US" sz="2800" b="1" dirty="0" err="1" smtClean="0"/>
              <a:t>ejes</a:t>
            </a:r>
            <a:r>
              <a:rPr lang="en-US" sz="2800" b="1" dirty="0" smtClean="0"/>
              <a:t>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</a:rPr>
              <a:t>¿</a:t>
            </a:r>
            <a:r>
              <a:rPr lang="en-US" sz="2800" b="1" dirty="0" err="1" smtClean="0">
                <a:solidFill>
                  <a:srgbClr val="0070C0"/>
                </a:solidFill>
              </a:rPr>
              <a:t>Observas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algún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tipo</a:t>
            </a:r>
            <a:r>
              <a:rPr lang="en-US" sz="2800" b="1" dirty="0" smtClean="0">
                <a:solidFill>
                  <a:srgbClr val="0070C0"/>
                </a:solidFill>
              </a:rPr>
              <a:t> de </a:t>
            </a:r>
            <a:r>
              <a:rPr lang="en-US" sz="2800" b="1" dirty="0" err="1" smtClean="0">
                <a:solidFill>
                  <a:srgbClr val="0070C0"/>
                </a:solidFill>
              </a:rPr>
              <a:t>asimetría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en</a:t>
            </a:r>
            <a:r>
              <a:rPr lang="en-US" sz="2800" b="1" dirty="0" smtClean="0">
                <a:solidFill>
                  <a:srgbClr val="0070C0"/>
                </a:solidFill>
              </a:rPr>
              <a:t> los </a:t>
            </a:r>
            <a:r>
              <a:rPr lang="en-US" sz="2800" b="1" dirty="0" err="1" smtClean="0">
                <a:solidFill>
                  <a:srgbClr val="0070C0"/>
                </a:solidFill>
              </a:rPr>
              <a:t>precios</a:t>
            </a:r>
            <a:r>
              <a:rPr lang="en-US" sz="2800" b="1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US" sz="3200" b="1" dirty="0" err="1">
                <a:solidFill>
                  <a:srgbClr val="FF0000"/>
                </a:solidFill>
              </a:rPr>
              <a:t>D</a:t>
            </a:r>
            <a:r>
              <a:rPr lang="en-US" sz="3200" b="1" dirty="0" err="1" smtClean="0">
                <a:solidFill>
                  <a:srgbClr val="FF0000"/>
                </a:solidFill>
              </a:rPr>
              <a:t>iagramas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de </a:t>
            </a:r>
            <a:r>
              <a:rPr lang="en-US" sz="3200" b="1" dirty="0" err="1">
                <a:solidFill>
                  <a:srgbClr val="FF0000"/>
                </a:solidFill>
              </a:rPr>
              <a:t>caja</a:t>
            </a:r>
            <a:r>
              <a:rPr lang="en-US" sz="3200" b="1" dirty="0">
                <a:solidFill>
                  <a:srgbClr val="FF0000"/>
                </a:solidFill>
              </a:rPr>
              <a:t> y </a:t>
            </a:r>
            <a:r>
              <a:rPr lang="en-US" sz="3200" b="1" dirty="0" err="1">
                <a:solidFill>
                  <a:srgbClr val="FF0000"/>
                </a:solidFill>
              </a:rPr>
              <a:t>bigotes</a:t>
            </a:r>
            <a:r>
              <a:rPr lang="en-US" sz="3200" b="1" dirty="0">
                <a:solidFill>
                  <a:srgbClr val="FF0000"/>
                </a:solidFill>
              </a:rPr>
              <a:t> (box-plot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smtClean="0"/>
              <a:t>Ahora sería interesante hacer una comparativa de precios según la variable Altura utilizando gráficos de caja y bigotes.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smtClean="0"/>
              <a:t>Haremos un único gráfico con 8 box-</a:t>
            </a:r>
            <a:r>
              <a:rPr lang="es-ES" sz="2800" b="1" dirty="0" err="1" smtClean="0"/>
              <a:t>plot</a:t>
            </a:r>
            <a:r>
              <a:rPr lang="es-ES" sz="2800" b="1" dirty="0" smtClean="0"/>
              <a:t> (uno por cada altura, desde altura -1 hasta altura 7). Utiliza la función </a:t>
            </a:r>
            <a:r>
              <a:rPr lang="es-ES" sz="2800" b="1" dirty="0" smtClean="0">
                <a:solidFill>
                  <a:srgbClr val="FF0000"/>
                </a:solidFill>
              </a:rPr>
              <a:t>box-</a:t>
            </a:r>
            <a:r>
              <a:rPr lang="es-ES" sz="2800" b="1" dirty="0" err="1" smtClean="0">
                <a:solidFill>
                  <a:srgbClr val="FF0000"/>
                </a:solidFill>
              </a:rPr>
              <a:t>plot</a:t>
            </a:r>
            <a:r>
              <a:rPr lang="es-ES" sz="2800" b="1" dirty="0" smtClean="0">
                <a:solidFill>
                  <a:srgbClr val="FF0000"/>
                </a:solidFill>
              </a:rPr>
              <a:t>()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 smtClean="0">
                <a:solidFill>
                  <a:srgbClr val="0070C0"/>
                </a:solidFill>
              </a:rPr>
              <a:t>¿Puedes sacar alguna conclusión de esta comparativa?</a:t>
            </a:r>
            <a:endParaRPr lang="es-E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2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8" y="13404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Creación</a:t>
            </a:r>
            <a:r>
              <a:rPr lang="en-US" sz="3600" b="1" dirty="0" smtClean="0">
                <a:solidFill>
                  <a:srgbClr val="FF0000"/>
                </a:solidFill>
              </a:rPr>
              <a:t> de </a:t>
            </a:r>
            <a:r>
              <a:rPr lang="en-US" sz="3600" b="1" dirty="0" err="1" smtClean="0">
                <a:solidFill>
                  <a:srgbClr val="FF0000"/>
                </a:solidFill>
              </a:rPr>
              <a:t>nuevas</a:t>
            </a:r>
            <a:r>
              <a:rPr lang="en-US" sz="3600" b="1" dirty="0" smtClean="0">
                <a:solidFill>
                  <a:srgbClr val="FF0000"/>
                </a:solidFill>
              </a:rPr>
              <a:t> variables y </a:t>
            </a:r>
            <a:r>
              <a:rPr lang="en-US" sz="3600" b="1" dirty="0" err="1" smtClean="0">
                <a:solidFill>
                  <a:srgbClr val="FF0000"/>
                </a:solidFill>
              </a:rPr>
              <a:t>función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ifelse</a:t>
            </a:r>
            <a:r>
              <a:rPr lang="en-US" sz="3600" b="1" dirty="0" smtClean="0">
                <a:solidFill>
                  <a:srgbClr val="FF0000"/>
                </a:solidFill>
              </a:rPr>
              <a:t>()</a:t>
            </a:r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Estamos interesados en aquellas viviendas que tengan un precio igual o inferior a 1200 euros y que, a su vez, tengan una superficie igual o superior a 62 m2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Vamos a crear una nueva variable que diga “SI” o “NO” en función de si cumple nuestros requisitos o no. Esta nueva variable (columna) se añadirá al data </a:t>
            </a:r>
            <a:r>
              <a:rPr lang="es-ES" sz="2800" b="1" dirty="0" err="1" smtClean="0"/>
              <a:t>frame</a:t>
            </a:r>
            <a:r>
              <a:rPr lang="es-ES" sz="2800" b="1" dirty="0" smtClean="0"/>
              <a:t> con nuestros datos. Puedes llamar a esta variable “Candidata”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Puede serte útil la </a:t>
            </a:r>
            <a:r>
              <a:rPr lang="es-ES" sz="2800" b="1" dirty="0" err="1" smtClean="0"/>
              <a:t>fución</a:t>
            </a:r>
            <a:r>
              <a:rPr lang="es-ES" sz="2800" b="1" dirty="0" smtClean="0"/>
              <a:t> </a:t>
            </a:r>
            <a:r>
              <a:rPr lang="es-ES" sz="2800" b="1" dirty="0" err="1" smtClean="0">
                <a:solidFill>
                  <a:srgbClr val="FF0000"/>
                </a:solidFill>
              </a:rPr>
              <a:t>ifelse</a:t>
            </a:r>
            <a:r>
              <a:rPr lang="es-ES" sz="2800" b="1" dirty="0" smtClean="0">
                <a:solidFill>
                  <a:srgbClr val="FF0000"/>
                </a:solidFill>
              </a:rPr>
              <a:t>()</a:t>
            </a:r>
            <a:r>
              <a:rPr lang="es-ES" sz="2800" b="1" dirty="0" smtClean="0"/>
              <a:t>.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smtClean="0"/>
              <a:t>Si no sabes bien cómo funciona, consulta la ayuda – </a:t>
            </a:r>
            <a:r>
              <a:rPr lang="es-ES" sz="2800" b="1" dirty="0" err="1" smtClean="0">
                <a:solidFill>
                  <a:srgbClr val="FF0000"/>
                </a:solidFill>
              </a:rPr>
              <a:t>help</a:t>
            </a:r>
            <a:r>
              <a:rPr lang="es-ES" sz="2800" b="1" dirty="0" smtClean="0">
                <a:solidFill>
                  <a:srgbClr val="FF0000"/>
                </a:solidFill>
              </a:rPr>
              <a:t>(</a:t>
            </a:r>
            <a:r>
              <a:rPr lang="es-ES" sz="2800" b="1" dirty="0" err="1" smtClean="0">
                <a:solidFill>
                  <a:srgbClr val="FF0000"/>
                </a:solidFill>
              </a:rPr>
              <a:t>ifelse</a:t>
            </a:r>
            <a:r>
              <a:rPr lang="es-ES" sz="2800" b="1" dirty="0" smtClean="0">
                <a:solidFill>
                  <a:srgbClr val="FF0000"/>
                </a:solidFill>
              </a:rPr>
              <a:t>) o ?</a:t>
            </a:r>
            <a:r>
              <a:rPr lang="es-ES" sz="2800" b="1" dirty="0" err="1" smtClean="0">
                <a:solidFill>
                  <a:srgbClr val="FF0000"/>
                </a:solidFill>
              </a:rPr>
              <a:t>ifelse</a:t>
            </a:r>
            <a:endParaRPr lang="es-ES" sz="2800" b="1" dirty="0" smtClean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Selecciona las viviendas que cumplen los requisitos ¿Cuántas viviendas candidatas tienes?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34851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8" y="13404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Correlaciones</a:t>
            </a:r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Vamos a ver las correlaciones que hay entre las variables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Calculamos primero una matriz de correlaciones, habiendo quitado antes las variables “Exterior” y “Candidata”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Puedes utilizar la función </a:t>
            </a:r>
            <a:r>
              <a:rPr lang="es-ES" sz="2800" b="1" dirty="0" err="1" smtClean="0">
                <a:solidFill>
                  <a:srgbClr val="FF0000"/>
                </a:solidFill>
              </a:rPr>
              <a:t>cor</a:t>
            </a:r>
            <a:r>
              <a:rPr lang="es-ES" sz="2800" b="1" dirty="0" smtClean="0">
                <a:solidFill>
                  <a:srgbClr val="FF0000"/>
                </a:solidFill>
              </a:rPr>
              <a:t>()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También resulta interesante visualizar estas correlaciones a través de diagramas de dispersión. Utiliza la función </a:t>
            </a:r>
            <a:r>
              <a:rPr lang="es-ES" sz="2800" b="1" dirty="0" err="1" smtClean="0">
                <a:solidFill>
                  <a:srgbClr val="FF0000"/>
                </a:solidFill>
              </a:rPr>
              <a:t>pairs</a:t>
            </a:r>
            <a:r>
              <a:rPr lang="es-ES" sz="2800" b="1" dirty="0" smtClean="0">
                <a:solidFill>
                  <a:srgbClr val="FF0000"/>
                </a:solidFill>
              </a:rPr>
              <a:t>() </a:t>
            </a:r>
            <a:r>
              <a:rPr lang="es-ES" sz="2800" b="1" dirty="0" smtClean="0"/>
              <a:t>para realizar una matriz de </a:t>
            </a:r>
            <a:r>
              <a:rPr lang="es-ES" sz="2800" b="1" dirty="0" err="1" smtClean="0"/>
              <a:t>scatter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plots</a:t>
            </a:r>
            <a:endParaRPr lang="es-ES" sz="28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¿Cuáles son las variables que tienen una mayor correlación?</a:t>
            </a:r>
          </a:p>
        </p:txBody>
      </p:sp>
    </p:spTree>
    <p:extLst>
      <p:ext uri="{BB962C8B-B14F-4D97-AF65-F5344CB8AC3E}">
        <p14:creationId xmlns:p14="http://schemas.microsoft.com/office/powerpoint/2010/main" val="269060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7" y="1216580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Correlaciones</a:t>
            </a:r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Dibujemos ahora un diagrama de dispersión para relacionar las variables Precio y Superficie. En el eje X aparecerá la variable Superficie y en el eje Y la variable Precio. Recuerda poner títulos a los ejes y al gráfico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En el gráfico, pintaremos las viviendas que sí son candidatas con color azul y las no candidatas con color rojo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Recuerda añadir una leyenda para indicar qué significan los colores azul y rojo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Además, añadiremos una línea vertical para marcar nuestro requisito de superficie mínima (62 m2) y una línea horizontal para representar nuestro requisito de precio máximo (1200 euros)</a:t>
            </a:r>
          </a:p>
        </p:txBody>
      </p:sp>
    </p:spTree>
    <p:extLst>
      <p:ext uri="{BB962C8B-B14F-4D97-AF65-F5344CB8AC3E}">
        <p14:creationId xmlns:p14="http://schemas.microsoft.com/office/powerpoint/2010/main" val="158356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7" y="1216580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Selección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aleatoria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bucles</a:t>
            </a:r>
            <a:r>
              <a:rPr lang="en-US" sz="3600" b="1" dirty="0" smtClean="0">
                <a:solidFill>
                  <a:srgbClr val="FF0000"/>
                </a:solidFill>
              </a:rPr>
              <a:t> (for)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 smtClean="0"/>
              <a:t>Queremos sacar muchas muestras aleatorias con reemplazamiento de la variable Precio. Las muestras serán de igual tamaño que la muestra original, es decir, el mismo tamaño que la variable Precio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 smtClean="0"/>
              <a:t>Tras sacar una muestra, calcularemos la media de la muestra (media </a:t>
            </a:r>
            <a:r>
              <a:rPr lang="es-ES" sz="2400" b="1" dirty="0" err="1" smtClean="0"/>
              <a:t>muestral</a:t>
            </a:r>
            <a:r>
              <a:rPr lang="es-ES" sz="2400" b="1" dirty="0" smtClean="0"/>
              <a:t>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 smtClean="0"/>
              <a:t>Guardaremos estas medias </a:t>
            </a:r>
            <a:r>
              <a:rPr lang="es-ES" sz="2400" b="1" dirty="0" err="1" smtClean="0"/>
              <a:t>muestrales</a:t>
            </a:r>
            <a:r>
              <a:rPr lang="es-ES" sz="2400" b="1" dirty="0" smtClean="0"/>
              <a:t> en un vector. El tamaño del vector será igual al número de muestras realizadas.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 smtClean="0"/>
              <a:t>Finalmente haremos un histograma con los valores de las medias </a:t>
            </a:r>
            <a:r>
              <a:rPr lang="es-ES" sz="2400" b="1" dirty="0" err="1" smtClean="0"/>
              <a:t>muestrales</a:t>
            </a:r>
            <a:r>
              <a:rPr lang="es-ES" sz="2400" b="1" dirty="0" smtClean="0"/>
              <a:t>, es decir, con los valores contenidos en el vector anterior.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b="1" dirty="0" smtClean="0"/>
              <a:t>Calcularemos también para este vector de medias </a:t>
            </a:r>
            <a:r>
              <a:rPr lang="es-ES" sz="2400" b="1" dirty="0" err="1" smtClean="0"/>
              <a:t>muestrales</a:t>
            </a:r>
            <a:r>
              <a:rPr lang="es-ES" sz="2400" b="1" dirty="0" smtClean="0"/>
              <a:t> el valor que deja por debajo el 2,5% de las medias </a:t>
            </a:r>
            <a:r>
              <a:rPr lang="es-ES" sz="2400" b="1" dirty="0" err="1" smtClean="0"/>
              <a:t>muestrales</a:t>
            </a:r>
            <a:r>
              <a:rPr lang="es-ES" sz="2400" b="1" dirty="0" smtClean="0"/>
              <a:t> halladas y el que deja por encima el 2,5% de las mismas. En este paso puede serte útil la función </a:t>
            </a:r>
            <a:r>
              <a:rPr lang="es-ES" sz="2400" b="1" dirty="0" err="1" smtClean="0">
                <a:solidFill>
                  <a:srgbClr val="FF0000"/>
                </a:solidFill>
              </a:rPr>
              <a:t>quantile</a:t>
            </a:r>
            <a:r>
              <a:rPr lang="es-ES" sz="2400" b="1" dirty="0" smtClean="0">
                <a:solidFill>
                  <a:srgbClr val="FF0000"/>
                </a:solidFill>
              </a:rPr>
              <a:t>()</a:t>
            </a:r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59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265951" y="1146192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Selección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aleatoria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bucles</a:t>
            </a:r>
            <a:r>
              <a:rPr lang="en-US" sz="3600" b="1" dirty="0" smtClean="0">
                <a:solidFill>
                  <a:srgbClr val="FF0000"/>
                </a:solidFill>
              </a:rPr>
              <a:t> (for)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Necesitaremos la función </a:t>
            </a:r>
            <a:r>
              <a:rPr lang="es-ES" sz="2800" b="1" dirty="0" err="1" smtClean="0">
                <a:solidFill>
                  <a:srgbClr val="FF0000"/>
                </a:solidFill>
              </a:rPr>
              <a:t>sample</a:t>
            </a:r>
            <a:r>
              <a:rPr lang="es-ES" sz="2800" b="1" dirty="0" smtClean="0">
                <a:solidFill>
                  <a:srgbClr val="FF0000"/>
                </a:solidFill>
              </a:rPr>
              <a:t>() </a:t>
            </a:r>
            <a:r>
              <a:rPr lang="es-ES" sz="2800" b="1" dirty="0" smtClean="0"/>
              <a:t>y habrá que tener en cuenta que necesitamos extracciones con reemplazamiento (ajustar el argumento </a:t>
            </a:r>
            <a:r>
              <a:rPr lang="es-ES" sz="2800" b="1" i="1" dirty="0" err="1" smtClean="0">
                <a:solidFill>
                  <a:srgbClr val="FF0000"/>
                </a:solidFill>
              </a:rPr>
              <a:t>replace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smtClean="0"/>
              <a:t>de la función)</a:t>
            </a:r>
            <a:endParaRPr lang="es-ES" sz="2800" b="1" i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También habrá que trabajar con bucles.</a:t>
            </a:r>
            <a:endParaRPr lang="es-ES" sz="2800" b="1" dirty="0"/>
          </a:p>
        </p:txBody>
      </p:sp>
      <p:sp>
        <p:nvSpPr>
          <p:cNvPr id="15" name="6 Rectángulo"/>
          <p:cNvSpPr/>
          <p:nvPr/>
        </p:nvSpPr>
        <p:spPr>
          <a:xfrm>
            <a:off x="393068" y="4393577"/>
            <a:ext cx="4053016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for (variable in collection) {  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do things with variable</a:t>
            </a:r>
          </a:p>
          <a:p>
            <a:r>
              <a:rPr lang="en-US" sz="2400" dirty="0" smtClean="0"/>
              <a:t>}</a:t>
            </a:r>
            <a:endParaRPr lang="es-ES" sz="2400" dirty="0"/>
          </a:p>
        </p:txBody>
      </p:sp>
      <p:sp>
        <p:nvSpPr>
          <p:cNvPr id="13" name="Rectángulo 12"/>
          <p:cNvSpPr/>
          <p:nvPr/>
        </p:nvSpPr>
        <p:spPr>
          <a:xfrm>
            <a:off x="6245524" y="3531934"/>
            <a:ext cx="2311879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sz="2000" b="1" dirty="0"/>
              <a:t> </a:t>
            </a:r>
            <a:r>
              <a:rPr lang="en-US" sz="2400" dirty="0" smtClean="0"/>
              <a:t>for (</a:t>
            </a:r>
            <a:r>
              <a:rPr lang="en-US" sz="2400" dirty="0" err="1"/>
              <a:t>i</a:t>
            </a:r>
            <a:r>
              <a:rPr lang="en-US" sz="2400" dirty="0"/>
              <a:t> in 1:7) {</a:t>
            </a:r>
          </a:p>
          <a:p>
            <a:r>
              <a:rPr lang="en-US" sz="2400" dirty="0"/>
              <a:t>        print(</a:t>
            </a:r>
            <a:r>
              <a:rPr lang="en-US" sz="2400" dirty="0" err="1"/>
              <a:t>i</a:t>
            </a:r>
            <a:r>
              <a:rPr lang="en-US" sz="2400" dirty="0"/>
              <a:t>)</a:t>
            </a:r>
          </a:p>
          <a:p>
            <a:r>
              <a:rPr lang="en-US" sz="2400" dirty="0"/>
              <a:t>  }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9931879" y="2962417"/>
            <a:ext cx="98766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[</a:t>
            </a:r>
            <a:r>
              <a:rPr lang="en-US" dirty="0"/>
              <a:t>1] 1</a:t>
            </a:r>
          </a:p>
          <a:p>
            <a:r>
              <a:rPr lang="en-US" dirty="0"/>
              <a:t>[1] 2</a:t>
            </a:r>
          </a:p>
          <a:p>
            <a:r>
              <a:rPr lang="en-US" dirty="0"/>
              <a:t>[1] 3</a:t>
            </a:r>
          </a:p>
          <a:p>
            <a:r>
              <a:rPr lang="en-US" dirty="0"/>
              <a:t>[1] 4</a:t>
            </a:r>
          </a:p>
          <a:p>
            <a:r>
              <a:rPr lang="en-US" dirty="0"/>
              <a:t>[1] 5</a:t>
            </a:r>
          </a:p>
          <a:p>
            <a:r>
              <a:rPr lang="en-US" dirty="0"/>
              <a:t>[1] 6</a:t>
            </a:r>
          </a:p>
          <a:p>
            <a:r>
              <a:rPr lang="en-US" dirty="0"/>
              <a:t>[1] 7</a:t>
            </a:r>
            <a:endParaRPr lang="es-ES" dirty="0"/>
          </a:p>
        </p:txBody>
      </p:sp>
      <p:cxnSp>
        <p:nvCxnSpPr>
          <p:cNvPr id="18" name="Conector recto de flecha 17"/>
          <p:cNvCxnSpPr/>
          <p:nvPr/>
        </p:nvCxnSpPr>
        <p:spPr>
          <a:xfrm>
            <a:off x="8885208" y="5836444"/>
            <a:ext cx="104667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8959969" y="5405297"/>
            <a:ext cx="1288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Output</a:t>
            </a:r>
            <a:endParaRPr lang="es-ES" dirty="0"/>
          </a:p>
        </p:txBody>
      </p:sp>
      <p:sp>
        <p:nvSpPr>
          <p:cNvPr id="20" name="Rectángulo 19"/>
          <p:cNvSpPr/>
          <p:nvPr/>
        </p:nvSpPr>
        <p:spPr>
          <a:xfrm>
            <a:off x="6054305" y="5012093"/>
            <a:ext cx="2694316" cy="16312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rgbClr val="000000"/>
                </a:solidFill>
                <a:latin typeface="AnonymousPro"/>
              </a:rPr>
              <a:t>x </a:t>
            </a:r>
            <a:r>
              <a:rPr lang="pt-BR" sz="2000" dirty="0">
                <a:solidFill>
                  <a:srgbClr val="666666"/>
                </a:solidFill>
                <a:latin typeface="AnonymousPro"/>
              </a:rPr>
              <a:t>&lt;- </a:t>
            </a:r>
            <a:r>
              <a:rPr lang="pt-BR" sz="2000" dirty="0">
                <a:solidFill>
                  <a:srgbClr val="000000"/>
                </a:solidFill>
                <a:latin typeface="AnonymousPro"/>
              </a:rPr>
              <a:t>c(</a:t>
            </a:r>
            <a:r>
              <a:rPr lang="pt-BR" sz="2000" dirty="0">
                <a:solidFill>
                  <a:srgbClr val="BB2121"/>
                </a:solidFill>
                <a:latin typeface="AnonymousPro"/>
              </a:rPr>
              <a:t>"a"</a:t>
            </a:r>
            <a:r>
              <a:rPr lang="pt-BR" sz="2000" dirty="0">
                <a:solidFill>
                  <a:srgbClr val="000000"/>
                </a:solidFill>
                <a:latin typeface="AnonymousPro"/>
              </a:rPr>
              <a:t>, </a:t>
            </a:r>
            <a:r>
              <a:rPr lang="pt-BR" sz="2000" dirty="0">
                <a:solidFill>
                  <a:srgbClr val="BB2121"/>
                </a:solidFill>
                <a:latin typeface="AnonymousPro"/>
              </a:rPr>
              <a:t>"b"</a:t>
            </a:r>
            <a:r>
              <a:rPr lang="pt-BR" sz="2000" dirty="0">
                <a:solidFill>
                  <a:srgbClr val="000000"/>
                </a:solidFill>
                <a:latin typeface="AnonymousPro"/>
              </a:rPr>
              <a:t>, </a:t>
            </a:r>
            <a:r>
              <a:rPr lang="pt-BR" sz="2000" dirty="0">
                <a:solidFill>
                  <a:srgbClr val="BB2121"/>
                </a:solidFill>
                <a:latin typeface="AnonymousPro"/>
              </a:rPr>
              <a:t>"c"</a:t>
            </a:r>
            <a:r>
              <a:rPr lang="pt-BR" sz="2000" dirty="0">
                <a:solidFill>
                  <a:srgbClr val="000000"/>
                </a:solidFill>
                <a:latin typeface="AnonymousPro"/>
              </a:rPr>
              <a:t>, </a:t>
            </a:r>
            <a:r>
              <a:rPr lang="pt-BR" sz="2000" dirty="0">
                <a:solidFill>
                  <a:srgbClr val="BB2121"/>
                </a:solidFill>
                <a:latin typeface="AnonymousPro"/>
              </a:rPr>
              <a:t>"d"</a:t>
            </a:r>
            <a:r>
              <a:rPr lang="pt-BR" sz="2000" dirty="0">
                <a:solidFill>
                  <a:srgbClr val="000000"/>
                </a:solidFill>
                <a:latin typeface="AnonymousPro"/>
              </a:rPr>
              <a:t>)</a:t>
            </a:r>
          </a:p>
          <a:p>
            <a:endParaRPr lang="pt-BR" sz="2000" dirty="0">
              <a:solidFill>
                <a:srgbClr val="000000"/>
              </a:solidFill>
              <a:latin typeface="AnonymousPro"/>
            </a:endParaRPr>
          </a:p>
          <a:p>
            <a:r>
              <a:rPr lang="es-ES" sz="2000" dirty="0">
                <a:solidFill>
                  <a:srgbClr val="666666"/>
                </a:solidFill>
                <a:latin typeface="AnonymousPro"/>
              </a:rPr>
              <a:t> </a:t>
            </a:r>
            <a:r>
              <a:rPr lang="es-ES" sz="2000" b="1" dirty="0" err="1">
                <a:solidFill>
                  <a:srgbClr val="008000"/>
                </a:solidFill>
                <a:latin typeface="AnonymousPro-Bold"/>
              </a:rPr>
              <a:t>for</a:t>
            </a:r>
            <a:r>
              <a:rPr lang="es-ES" sz="2000" dirty="0">
                <a:solidFill>
                  <a:srgbClr val="000000"/>
                </a:solidFill>
                <a:latin typeface="AnonymousPro"/>
              </a:rPr>
              <a:t>(</a:t>
            </a:r>
            <a:r>
              <a:rPr lang="es-ES" sz="2000" dirty="0" err="1">
                <a:solidFill>
                  <a:srgbClr val="000000"/>
                </a:solidFill>
                <a:latin typeface="AnonymousPro"/>
              </a:rPr>
              <a:t>letter</a:t>
            </a:r>
            <a:r>
              <a:rPr lang="es-ES" sz="2000" dirty="0">
                <a:solidFill>
                  <a:srgbClr val="000000"/>
                </a:solidFill>
                <a:latin typeface="AnonymousPro"/>
              </a:rPr>
              <a:t> </a:t>
            </a:r>
            <a:r>
              <a:rPr lang="es-ES" sz="2000" b="1" dirty="0">
                <a:solidFill>
                  <a:srgbClr val="008000"/>
                </a:solidFill>
                <a:latin typeface="AnonymousPro-Bold"/>
              </a:rPr>
              <a:t>in </a:t>
            </a:r>
            <a:r>
              <a:rPr lang="es-ES" sz="2000" dirty="0">
                <a:solidFill>
                  <a:srgbClr val="666666"/>
                </a:solidFill>
                <a:latin typeface="AnonymousPro"/>
              </a:rPr>
              <a:t>x</a:t>
            </a:r>
            <a:r>
              <a:rPr lang="es-ES" sz="2000" dirty="0">
                <a:solidFill>
                  <a:srgbClr val="000000"/>
                </a:solidFill>
                <a:latin typeface="AnonymousPro"/>
              </a:rPr>
              <a:t>) {</a:t>
            </a:r>
          </a:p>
          <a:p>
            <a:r>
              <a:rPr lang="es-ES" sz="2000" dirty="0">
                <a:solidFill>
                  <a:srgbClr val="666666"/>
                </a:solidFill>
                <a:latin typeface="AnonymousPro"/>
              </a:rPr>
              <a:t>	 </a:t>
            </a:r>
            <a:r>
              <a:rPr lang="es-ES" sz="2000" dirty="0" err="1">
                <a:solidFill>
                  <a:srgbClr val="000000"/>
                </a:solidFill>
                <a:latin typeface="AnonymousPro"/>
              </a:rPr>
              <a:t>print</a:t>
            </a:r>
            <a:r>
              <a:rPr lang="es-ES" sz="2000" dirty="0">
                <a:solidFill>
                  <a:srgbClr val="000000"/>
                </a:solidFill>
                <a:latin typeface="AnonymousPro"/>
              </a:rPr>
              <a:t> (</a:t>
            </a:r>
            <a:r>
              <a:rPr lang="es-ES" sz="2000" dirty="0" err="1">
                <a:solidFill>
                  <a:srgbClr val="000000"/>
                </a:solidFill>
                <a:latin typeface="AnonymousPro"/>
              </a:rPr>
              <a:t>letter</a:t>
            </a:r>
            <a:r>
              <a:rPr lang="es-ES" sz="2000" dirty="0">
                <a:solidFill>
                  <a:srgbClr val="000000"/>
                </a:solidFill>
                <a:latin typeface="AnonymousPro"/>
              </a:rPr>
              <a:t> )</a:t>
            </a:r>
          </a:p>
          <a:p>
            <a:r>
              <a:rPr lang="es-ES" sz="2000" dirty="0">
                <a:solidFill>
                  <a:srgbClr val="666666"/>
                </a:solidFill>
                <a:latin typeface="AnonymousPro"/>
              </a:rPr>
              <a:t> </a:t>
            </a:r>
            <a:r>
              <a:rPr lang="es-ES" sz="2000" dirty="0" smtClean="0">
                <a:solidFill>
                  <a:srgbClr val="000000"/>
                </a:solidFill>
                <a:latin typeface="AnonymousPro"/>
              </a:rPr>
              <a:t>}</a:t>
            </a:r>
            <a:endParaRPr lang="es-ES" sz="2000" dirty="0">
              <a:solidFill>
                <a:srgbClr val="000000"/>
              </a:solidFill>
              <a:latin typeface="AnonymousPro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9948614" y="5227536"/>
            <a:ext cx="13980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000000"/>
                </a:solidFill>
                <a:latin typeface="AnonymousPro"/>
              </a:rPr>
              <a:t>[</a:t>
            </a:r>
            <a:r>
              <a:rPr lang="es-ES" dirty="0">
                <a:solidFill>
                  <a:srgbClr val="666666"/>
                </a:solidFill>
                <a:latin typeface="AnonymousPro"/>
              </a:rPr>
              <a:t>1</a:t>
            </a:r>
            <a:r>
              <a:rPr lang="es-ES" dirty="0">
                <a:solidFill>
                  <a:srgbClr val="000000"/>
                </a:solidFill>
                <a:latin typeface="AnonymousPro"/>
              </a:rPr>
              <a:t>] </a:t>
            </a:r>
            <a:r>
              <a:rPr lang="es-ES" dirty="0">
                <a:solidFill>
                  <a:srgbClr val="BB2121"/>
                </a:solidFill>
                <a:latin typeface="AnonymousPro"/>
              </a:rPr>
              <a:t>"a"</a:t>
            </a:r>
          </a:p>
          <a:p>
            <a:r>
              <a:rPr lang="es-ES" dirty="0">
                <a:solidFill>
                  <a:srgbClr val="000000"/>
                </a:solidFill>
                <a:latin typeface="AnonymousPro"/>
              </a:rPr>
              <a:t>[</a:t>
            </a:r>
            <a:r>
              <a:rPr lang="es-ES" dirty="0">
                <a:solidFill>
                  <a:srgbClr val="666666"/>
                </a:solidFill>
                <a:latin typeface="AnonymousPro"/>
              </a:rPr>
              <a:t>1</a:t>
            </a:r>
            <a:r>
              <a:rPr lang="es-ES" dirty="0">
                <a:solidFill>
                  <a:srgbClr val="000000"/>
                </a:solidFill>
                <a:latin typeface="AnonymousPro"/>
              </a:rPr>
              <a:t>] </a:t>
            </a:r>
            <a:r>
              <a:rPr lang="es-ES" dirty="0">
                <a:solidFill>
                  <a:srgbClr val="BB2121"/>
                </a:solidFill>
                <a:latin typeface="AnonymousPro"/>
              </a:rPr>
              <a:t>"b"</a:t>
            </a:r>
          </a:p>
          <a:p>
            <a:r>
              <a:rPr lang="es-ES" dirty="0">
                <a:solidFill>
                  <a:srgbClr val="000000"/>
                </a:solidFill>
                <a:latin typeface="AnonymousPro"/>
              </a:rPr>
              <a:t>[</a:t>
            </a:r>
            <a:r>
              <a:rPr lang="es-ES" dirty="0">
                <a:solidFill>
                  <a:srgbClr val="666666"/>
                </a:solidFill>
                <a:latin typeface="AnonymousPro"/>
              </a:rPr>
              <a:t>1</a:t>
            </a:r>
            <a:r>
              <a:rPr lang="es-ES" dirty="0">
                <a:solidFill>
                  <a:srgbClr val="000000"/>
                </a:solidFill>
                <a:latin typeface="AnonymousPro"/>
              </a:rPr>
              <a:t>] </a:t>
            </a:r>
            <a:r>
              <a:rPr lang="es-ES" dirty="0">
                <a:solidFill>
                  <a:srgbClr val="BB2121"/>
                </a:solidFill>
                <a:latin typeface="AnonymousPro"/>
              </a:rPr>
              <a:t>"c"</a:t>
            </a:r>
          </a:p>
          <a:p>
            <a:r>
              <a:rPr lang="es-ES" dirty="0">
                <a:solidFill>
                  <a:srgbClr val="000000"/>
                </a:solidFill>
                <a:latin typeface="AnonymousPro"/>
              </a:rPr>
              <a:t>[</a:t>
            </a:r>
            <a:r>
              <a:rPr lang="es-ES" dirty="0">
                <a:solidFill>
                  <a:srgbClr val="666666"/>
                </a:solidFill>
                <a:latin typeface="AnonymousPro"/>
              </a:rPr>
              <a:t>1</a:t>
            </a:r>
            <a:r>
              <a:rPr lang="es-ES" dirty="0">
                <a:solidFill>
                  <a:srgbClr val="000000"/>
                </a:solidFill>
                <a:latin typeface="AnonymousPro"/>
              </a:rPr>
              <a:t>] </a:t>
            </a:r>
            <a:r>
              <a:rPr lang="es-ES" dirty="0">
                <a:solidFill>
                  <a:srgbClr val="BB2121"/>
                </a:solidFill>
                <a:latin typeface="AnonymousPro"/>
              </a:rPr>
              <a:t>"d"</a:t>
            </a:r>
            <a:endParaRPr lang="es-ES" dirty="0"/>
          </a:p>
        </p:txBody>
      </p:sp>
      <p:cxnSp>
        <p:nvCxnSpPr>
          <p:cNvPr id="23" name="Conector recto de flecha 22"/>
          <p:cNvCxnSpPr/>
          <p:nvPr/>
        </p:nvCxnSpPr>
        <p:spPr>
          <a:xfrm>
            <a:off x="8804696" y="4203176"/>
            <a:ext cx="104667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8879457" y="3772029"/>
            <a:ext cx="1288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Output</a:t>
            </a:r>
            <a:endParaRPr lang="es-ES" dirty="0"/>
          </a:p>
        </p:txBody>
      </p:sp>
      <p:cxnSp>
        <p:nvCxnSpPr>
          <p:cNvPr id="25" name="Conector recto de flecha 24"/>
          <p:cNvCxnSpPr/>
          <p:nvPr/>
        </p:nvCxnSpPr>
        <p:spPr>
          <a:xfrm flipV="1">
            <a:off x="4641011" y="4019909"/>
            <a:ext cx="1319842" cy="8108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>
            <a:off x="4685883" y="4993742"/>
            <a:ext cx="1134677" cy="84270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48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265951" y="1146192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Selección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aleatoria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bucles</a:t>
            </a:r>
            <a:r>
              <a:rPr lang="en-US" sz="3600" b="1" dirty="0" smtClean="0">
                <a:solidFill>
                  <a:srgbClr val="FF0000"/>
                </a:solidFill>
              </a:rPr>
              <a:t> (for) y FUNCIONES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El proceso de muestreo que hemos hecho antes se llama </a:t>
            </a:r>
            <a:r>
              <a:rPr lang="es-ES" sz="2800" b="1" dirty="0" err="1" smtClean="0"/>
              <a:t>bootstrapping</a:t>
            </a:r>
            <a:r>
              <a:rPr lang="es-ES" sz="2800" b="1" dirty="0" smtClean="0"/>
              <a:t> y el objetivo es la construcción de un intervalo de confianza para la estimación de un parámetro (media poblacional en este caso)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Vamos a construir una función llamada </a:t>
            </a:r>
            <a:r>
              <a:rPr lang="es-ES" sz="2800" b="1" dirty="0" err="1" smtClean="0"/>
              <a:t>bootstrapping</a:t>
            </a:r>
            <a:r>
              <a:rPr lang="es-ES" sz="2800" b="1" dirty="0" smtClean="0"/>
              <a:t> que realice todo este proceso. Al invocar esta función le pasaremos dos argumentos: n será el número de muestras que queremos realizar y variable será el vector con los valores sobre los que queremos hacer el </a:t>
            </a:r>
            <a:r>
              <a:rPr lang="es-ES" sz="2800" b="1" dirty="0" err="1" smtClean="0"/>
              <a:t>remuestreo</a:t>
            </a:r>
            <a:endParaRPr lang="es-ES" sz="28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Esta función devolverá el intervalo de confianza con un nivel de confianza del 95%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285563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265951" y="1146192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Selección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aleatoria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bucles</a:t>
            </a:r>
            <a:r>
              <a:rPr lang="en-US" sz="3600" b="1" dirty="0" smtClean="0">
                <a:solidFill>
                  <a:srgbClr val="FF0000"/>
                </a:solidFill>
              </a:rPr>
              <a:t> (for) y FUNCIONES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El proceso de muestreo que hemos hecho antes se llama </a:t>
            </a:r>
            <a:r>
              <a:rPr lang="es-ES" sz="2800" b="1" dirty="0" err="1" smtClean="0"/>
              <a:t>bootstrapping</a:t>
            </a:r>
            <a:r>
              <a:rPr lang="es-ES" sz="2800" b="1" dirty="0" smtClean="0"/>
              <a:t> y el objetivo es la construcción de un intervalo de confianza para la estimación de un parámetro (media poblacional en este caso) </a:t>
            </a:r>
          </a:p>
        </p:txBody>
      </p:sp>
      <p:sp>
        <p:nvSpPr>
          <p:cNvPr id="4" name="8 Rectángulo"/>
          <p:cNvSpPr/>
          <p:nvPr/>
        </p:nvSpPr>
        <p:spPr>
          <a:xfrm>
            <a:off x="2857207" y="3783644"/>
            <a:ext cx="457200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en-US" sz="2000" dirty="0" err="1"/>
              <a:t>myfunction</a:t>
            </a:r>
            <a:r>
              <a:rPr lang="en-US" sz="2000" dirty="0"/>
              <a:t> &lt;- function(arg1, arg2, ... ){</a:t>
            </a:r>
          </a:p>
          <a:p>
            <a:r>
              <a:rPr lang="en-US" sz="2000" dirty="0"/>
              <a:t> 	</a:t>
            </a:r>
            <a:r>
              <a:rPr lang="en-US" sz="2000" dirty="0" smtClean="0"/>
              <a:t>statements</a:t>
            </a:r>
            <a:endParaRPr lang="en-US" sz="2000" dirty="0"/>
          </a:p>
          <a:p>
            <a:r>
              <a:rPr lang="en-US" sz="2000" dirty="0" smtClean="0"/>
              <a:t>	return(object</a:t>
            </a:r>
            <a:r>
              <a:rPr lang="en-US" sz="2000" dirty="0"/>
              <a:t>)</a:t>
            </a:r>
          </a:p>
          <a:p>
            <a:r>
              <a:rPr lang="en-US" sz="2000" dirty="0"/>
              <a:t>}</a:t>
            </a:r>
            <a:endParaRPr lang="es-ES" sz="2000" dirty="0"/>
          </a:p>
        </p:txBody>
      </p:sp>
      <p:sp>
        <p:nvSpPr>
          <p:cNvPr id="5" name="10 Rectángulo"/>
          <p:cNvSpPr/>
          <p:nvPr/>
        </p:nvSpPr>
        <p:spPr>
          <a:xfrm>
            <a:off x="3110743" y="5558414"/>
            <a:ext cx="40577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s-ES" sz="1800" dirty="0" err="1"/>
              <a:t>objectName</a:t>
            </a:r>
            <a:r>
              <a:rPr lang="es-ES" sz="1800" dirty="0"/>
              <a:t> &lt;- </a:t>
            </a:r>
            <a:r>
              <a:rPr lang="es-ES" sz="1800" dirty="0" err="1"/>
              <a:t>myfunction</a:t>
            </a:r>
            <a:r>
              <a:rPr lang="es-ES" sz="1800" dirty="0"/>
              <a:t>(arg1, arg2, ...)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944928" y="4011283"/>
            <a:ext cx="202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Construimos la función</a:t>
            </a:r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8088702" y="5542142"/>
            <a:ext cx="202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Invocamos la función</a:t>
            </a:r>
            <a:endParaRPr lang="es-ES" dirty="0"/>
          </a:p>
        </p:txBody>
      </p:sp>
      <p:cxnSp>
        <p:nvCxnSpPr>
          <p:cNvPr id="8" name="Conector recto de flecha 7"/>
          <p:cNvCxnSpPr>
            <a:stCxn id="6" idx="1"/>
          </p:cNvCxnSpPr>
          <p:nvPr/>
        </p:nvCxnSpPr>
        <p:spPr>
          <a:xfrm flipH="1" flipV="1">
            <a:off x="7331431" y="4330460"/>
            <a:ext cx="613497" cy="39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 flipV="1">
            <a:off x="7475205" y="5856355"/>
            <a:ext cx="613497" cy="39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31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250830" y="1718709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Realizaremos</a:t>
            </a:r>
            <a:r>
              <a:rPr lang="en-US" sz="2400" b="1" dirty="0" smtClean="0"/>
              <a:t> un </a:t>
            </a:r>
            <a:r>
              <a:rPr lang="en-US" sz="2400" b="1" dirty="0" err="1" smtClean="0"/>
              <a:t>ejercicio</a:t>
            </a:r>
            <a:r>
              <a:rPr lang="en-US" sz="2400" b="1" dirty="0" smtClean="0"/>
              <a:t> para </a:t>
            </a:r>
            <a:r>
              <a:rPr lang="en-US" sz="2400" b="1" dirty="0" err="1" smtClean="0"/>
              <a:t>repasar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conceptos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básicos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programación</a:t>
            </a:r>
            <a:r>
              <a:rPr lang="en-US" sz="2400" b="1" dirty="0" smtClean="0"/>
              <a:t> y  </a:t>
            </a:r>
            <a:r>
              <a:rPr lang="en-US" sz="2400" b="1" dirty="0" err="1" smtClean="0"/>
              <a:t>funciones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básicas</a:t>
            </a:r>
            <a:r>
              <a:rPr lang="en-US" sz="2400" b="1" dirty="0" smtClean="0"/>
              <a:t> de 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El </a:t>
            </a:r>
            <a:r>
              <a:rPr lang="en-US" sz="2400" b="1" dirty="0" err="1" smtClean="0"/>
              <a:t>conjunto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datos</a:t>
            </a:r>
            <a:r>
              <a:rPr lang="en-US" sz="2400" b="1" dirty="0" smtClean="0"/>
              <a:t> con el que </a:t>
            </a:r>
            <a:r>
              <a:rPr lang="en-US" sz="2400" b="1" dirty="0" err="1" smtClean="0"/>
              <a:t>trabajaremos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</a:t>
            </a:r>
            <a:r>
              <a:rPr lang="en-US" sz="2400" b="1" dirty="0" smtClean="0"/>
              <a:t> </a:t>
            </a:r>
            <a:endParaRPr lang="es-ES" sz="2400" b="1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962710"/>
              </p:ext>
            </p:extLst>
          </p:nvPr>
        </p:nvGraphicFramePr>
        <p:xfrm>
          <a:off x="2604120" y="3290479"/>
          <a:ext cx="6798672" cy="35071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3112">
                  <a:extLst>
                    <a:ext uri="{9D8B030D-6E8A-4147-A177-3AD203B41FA5}">
                      <a16:colId xmlns:a16="http://schemas.microsoft.com/office/drawing/2014/main" val="3713629961"/>
                    </a:ext>
                  </a:extLst>
                </a:gridCol>
                <a:gridCol w="1133112">
                  <a:extLst>
                    <a:ext uri="{9D8B030D-6E8A-4147-A177-3AD203B41FA5}">
                      <a16:colId xmlns:a16="http://schemas.microsoft.com/office/drawing/2014/main" val="921542636"/>
                    </a:ext>
                  </a:extLst>
                </a:gridCol>
                <a:gridCol w="1280290">
                  <a:extLst>
                    <a:ext uri="{9D8B030D-6E8A-4147-A177-3AD203B41FA5}">
                      <a16:colId xmlns:a16="http://schemas.microsoft.com/office/drawing/2014/main" val="799073366"/>
                    </a:ext>
                  </a:extLst>
                </a:gridCol>
                <a:gridCol w="985934">
                  <a:extLst>
                    <a:ext uri="{9D8B030D-6E8A-4147-A177-3AD203B41FA5}">
                      <a16:colId xmlns:a16="http://schemas.microsoft.com/office/drawing/2014/main" val="2426809693"/>
                    </a:ext>
                  </a:extLst>
                </a:gridCol>
                <a:gridCol w="1133112">
                  <a:extLst>
                    <a:ext uri="{9D8B030D-6E8A-4147-A177-3AD203B41FA5}">
                      <a16:colId xmlns:a16="http://schemas.microsoft.com/office/drawing/2014/main" val="1413038781"/>
                    </a:ext>
                  </a:extLst>
                </a:gridCol>
                <a:gridCol w="1133112">
                  <a:extLst>
                    <a:ext uri="{9D8B030D-6E8A-4147-A177-3AD203B41FA5}">
                      <a16:colId xmlns:a16="http://schemas.microsoft.com/office/drawing/2014/main" val="1364041086"/>
                    </a:ext>
                  </a:extLst>
                </a:gridCol>
              </a:tblGrid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Precio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Superficie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Habitaciones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Altura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Exterior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 err="1">
                          <a:effectLst/>
                        </a:rPr>
                        <a:t>Distanciasol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4222474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1950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153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3,6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9268560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1250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6406548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950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34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1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4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2,7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8259312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2350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126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0831140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630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1,9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2689064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1100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70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2,7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3205489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2300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162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2,4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3678310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1350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80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3,5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4863438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1200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33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2,1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9003838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690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35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3,6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0256251"/>
                  </a:ext>
                </a:extLst>
              </a:tr>
              <a:tr h="292261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600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30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1</a:t>
                      </a: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0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effectLst/>
                        </a:rPr>
                        <a:t>2,5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9397754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556709" y="1257044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PRESENTACIÓN DEL EJERCICIO</a:t>
            </a:r>
          </a:p>
        </p:txBody>
      </p:sp>
      <p:sp>
        <p:nvSpPr>
          <p:cNvPr id="7" name="Rectángulo 6"/>
          <p:cNvSpPr/>
          <p:nvPr/>
        </p:nvSpPr>
        <p:spPr bwMode="auto">
          <a:xfrm>
            <a:off x="1439086" y="702014"/>
            <a:ext cx="1520382" cy="441768"/>
          </a:xfrm>
          <a:prstGeom prst="rect">
            <a:avLst/>
          </a:prstGeom>
          <a:solidFill>
            <a:srgbClr val="FF6600"/>
          </a:solidFill>
          <a:ln>
            <a:solidFill>
              <a:schemeClr val="bg1">
                <a:lumMod val="7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/>
                </a:solidFill>
              </a:rPr>
              <a:t>Datos y conocimiento</a:t>
            </a:r>
            <a:endParaRPr lang="es-ES" sz="1400" b="1" dirty="0">
              <a:solidFill>
                <a:schemeClr val="bg1"/>
              </a:solidFill>
            </a:endParaRPr>
          </a:p>
        </p:txBody>
      </p:sp>
      <p:sp>
        <p:nvSpPr>
          <p:cNvPr id="8" name="Rectángulo 7"/>
          <p:cNvSpPr/>
          <p:nvPr/>
        </p:nvSpPr>
        <p:spPr bwMode="auto">
          <a:xfrm>
            <a:off x="2914742" y="702014"/>
            <a:ext cx="1520382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ML/AI/DM/Data </a:t>
            </a:r>
            <a:r>
              <a:rPr lang="es-ES" sz="1400" b="1" dirty="0" err="1" smtClean="0">
                <a:solidFill>
                  <a:schemeClr val="bg1">
                    <a:lumMod val="75000"/>
                  </a:schemeClr>
                </a:solidFill>
              </a:rPr>
              <a:t>Science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9" name="Rectángulo 8"/>
          <p:cNvSpPr/>
          <p:nvPr/>
        </p:nvSpPr>
        <p:spPr bwMode="auto">
          <a:xfrm>
            <a:off x="5910781" y="702014"/>
            <a:ext cx="1252434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Tareas de aprendizaje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 bwMode="auto">
          <a:xfrm>
            <a:off x="8049956" y="702014"/>
            <a:ext cx="1008406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Big Data 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ángulo 10"/>
          <p:cNvSpPr/>
          <p:nvPr/>
        </p:nvSpPr>
        <p:spPr bwMode="auto">
          <a:xfrm>
            <a:off x="9062704" y="702014"/>
            <a:ext cx="1520382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Ejemplos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C6F463A-B6BC-41DE-B0B9-C1854890B956}"/>
              </a:ext>
            </a:extLst>
          </p:cNvPr>
          <p:cNvSpPr/>
          <p:nvPr/>
        </p:nvSpPr>
        <p:spPr bwMode="auto">
          <a:xfrm>
            <a:off x="7091206" y="702702"/>
            <a:ext cx="954408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Algoritmos y Modelos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B62EB0BB-B649-461B-BAED-21282BD7C4C8}"/>
              </a:ext>
            </a:extLst>
          </p:cNvPr>
          <p:cNvSpPr/>
          <p:nvPr/>
        </p:nvSpPr>
        <p:spPr bwMode="auto">
          <a:xfrm>
            <a:off x="4426910" y="701220"/>
            <a:ext cx="1520382" cy="441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36000" tIns="45720" rIns="36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s-ES" sz="1400" b="1" dirty="0" smtClean="0">
                <a:solidFill>
                  <a:schemeClr val="bg1">
                    <a:lumMod val="75000"/>
                  </a:schemeClr>
                </a:solidFill>
              </a:rPr>
              <a:t>Paradigmas de aprendizaje</a:t>
            </a:r>
            <a:endParaRPr lang="es-ES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07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66077" y="1216580"/>
            <a:ext cx="9959147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 smtClean="0">
                <a:solidFill>
                  <a:srgbClr val="FF0000"/>
                </a:solidFill>
              </a:rPr>
              <a:t>Selección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aleatoria</a:t>
            </a:r>
            <a:r>
              <a:rPr lang="en-US" sz="3600" b="1" dirty="0" smtClean="0">
                <a:solidFill>
                  <a:srgbClr val="FF0000"/>
                </a:solidFill>
              </a:rPr>
              <a:t> y </a:t>
            </a:r>
            <a:r>
              <a:rPr lang="en-US" sz="3600" b="1" dirty="0" err="1" smtClean="0">
                <a:solidFill>
                  <a:srgbClr val="FF0000"/>
                </a:solidFill>
              </a:rPr>
              <a:t>bucles</a:t>
            </a:r>
            <a:r>
              <a:rPr lang="en-US" sz="3600" b="1" dirty="0" smtClean="0">
                <a:solidFill>
                  <a:srgbClr val="FF0000"/>
                </a:solidFill>
              </a:rPr>
              <a:t> (for)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Necesitaremos la función </a:t>
            </a:r>
            <a:r>
              <a:rPr lang="es-ES" sz="2800" b="1" dirty="0" err="1" smtClean="0">
                <a:solidFill>
                  <a:srgbClr val="FF0000"/>
                </a:solidFill>
              </a:rPr>
              <a:t>sample</a:t>
            </a:r>
            <a:r>
              <a:rPr lang="es-ES" sz="2800" b="1" dirty="0" smtClean="0">
                <a:solidFill>
                  <a:srgbClr val="FF0000"/>
                </a:solidFill>
              </a:rPr>
              <a:t>() </a:t>
            </a:r>
            <a:r>
              <a:rPr lang="es-ES" sz="2800" b="1" dirty="0" smtClean="0"/>
              <a:t>y habrá que tener en cuenta que necesitamos extracciones con reemplazamiento (ajustar el argumento </a:t>
            </a:r>
            <a:r>
              <a:rPr lang="es-ES" sz="2800" b="1" i="1" dirty="0" err="1" smtClean="0">
                <a:solidFill>
                  <a:srgbClr val="FF0000"/>
                </a:solidFill>
              </a:rPr>
              <a:t>replace</a:t>
            </a:r>
            <a:r>
              <a:rPr lang="es-ES" sz="2800" b="1" dirty="0" smtClean="0">
                <a:solidFill>
                  <a:srgbClr val="FF0000"/>
                </a:solidFill>
              </a:rPr>
              <a:t> </a:t>
            </a:r>
            <a:r>
              <a:rPr lang="es-ES" sz="2800" b="1" dirty="0" smtClean="0"/>
              <a:t>de la función)</a:t>
            </a:r>
            <a:endParaRPr lang="es-ES" sz="2800" b="1" i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800" b="1" dirty="0" smtClean="0"/>
              <a:t>También habrá que trabajar con bucles.</a:t>
            </a:r>
            <a:endParaRPr lang="es-ES" sz="2800" b="1" dirty="0"/>
          </a:p>
        </p:txBody>
      </p:sp>
      <p:sp>
        <p:nvSpPr>
          <p:cNvPr id="4" name="8 Rectángulo"/>
          <p:cNvSpPr/>
          <p:nvPr/>
        </p:nvSpPr>
        <p:spPr>
          <a:xfrm>
            <a:off x="2857207" y="3783644"/>
            <a:ext cx="4572000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en-US" sz="2000" dirty="0" err="1"/>
              <a:t>myfunction</a:t>
            </a:r>
            <a:r>
              <a:rPr lang="en-US" sz="2000" dirty="0"/>
              <a:t> &lt;- function(arg1, arg2, ... ){</a:t>
            </a:r>
          </a:p>
          <a:p>
            <a:r>
              <a:rPr lang="en-US" sz="2000" dirty="0"/>
              <a:t> 	</a:t>
            </a:r>
            <a:r>
              <a:rPr lang="en-US" sz="2000" dirty="0" smtClean="0"/>
              <a:t>statements</a:t>
            </a:r>
            <a:endParaRPr lang="en-US" sz="2000" dirty="0"/>
          </a:p>
          <a:p>
            <a:r>
              <a:rPr lang="en-US" sz="2000" dirty="0" smtClean="0"/>
              <a:t>	return(object</a:t>
            </a:r>
            <a:r>
              <a:rPr lang="en-US" sz="2000" dirty="0"/>
              <a:t>)</a:t>
            </a:r>
          </a:p>
          <a:p>
            <a:r>
              <a:rPr lang="en-US" sz="2000" dirty="0"/>
              <a:t>}</a:t>
            </a:r>
            <a:endParaRPr lang="es-ES" sz="2000" dirty="0"/>
          </a:p>
        </p:txBody>
      </p:sp>
      <p:sp>
        <p:nvSpPr>
          <p:cNvPr id="8" name="10 Rectángulo"/>
          <p:cNvSpPr/>
          <p:nvPr/>
        </p:nvSpPr>
        <p:spPr>
          <a:xfrm>
            <a:off x="3110743" y="5558414"/>
            <a:ext cx="40577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s-ES" sz="1800" dirty="0" err="1"/>
              <a:t>objectName</a:t>
            </a:r>
            <a:r>
              <a:rPr lang="es-ES" sz="1800" dirty="0"/>
              <a:t> &lt;- </a:t>
            </a:r>
            <a:r>
              <a:rPr lang="es-ES" sz="1800" dirty="0" err="1"/>
              <a:t>myfunction</a:t>
            </a:r>
            <a:r>
              <a:rPr lang="es-ES" sz="1800" dirty="0"/>
              <a:t>(arg1, arg2, ...)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7944928" y="4011283"/>
            <a:ext cx="202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Construimos la función</a:t>
            </a:r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8088702" y="5542142"/>
            <a:ext cx="2027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Invocamos la función</a:t>
            </a:r>
            <a:endParaRPr lang="es-ES" dirty="0"/>
          </a:p>
        </p:txBody>
      </p:sp>
      <p:cxnSp>
        <p:nvCxnSpPr>
          <p:cNvPr id="12" name="Conector recto de flecha 11"/>
          <p:cNvCxnSpPr>
            <a:stCxn id="7" idx="1"/>
          </p:cNvCxnSpPr>
          <p:nvPr/>
        </p:nvCxnSpPr>
        <p:spPr>
          <a:xfrm flipH="1" flipV="1">
            <a:off x="7331431" y="4330460"/>
            <a:ext cx="613497" cy="39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 flipH="1" flipV="1">
            <a:off x="7475205" y="5856355"/>
            <a:ext cx="613497" cy="39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57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952620" y="1260335"/>
            <a:ext cx="10159172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 smtClean="0">
                <a:solidFill>
                  <a:srgbClr val="FF0000"/>
                </a:solidFill>
              </a:rPr>
              <a:t>Lectura</a:t>
            </a:r>
            <a:r>
              <a:rPr lang="en-US" sz="2400" b="1" dirty="0" smtClean="0">
                <a:solidFill>
                  <a:srgbClr val="FF0000"/>
                </a:solidFill>
              </a:rPr>
              <a:t> de </a:t>
            </a:r>
            <a:r>
              <a:rPr lang="en-US" sz="2400" b="1" dirty="0" err="1" smtClean="0">
                <a:solidFill>
                  <a:srgbClr val="FF0000"/>
                </a:solidFill>
              </a:rPr>
              <a:t>Datos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En</a:t>
            </a:r>
            <a:r>
              <a:rPr lang="en-US" sz="2400" b="1" dirty="0" smtClean="0"/>
              <a:t> primer </a:t>
            </a:r>
            <a:r>
              <a:rPr lang="en-US" sz="2400" b="1" dirty="0" err="1" smtClean="0"/>
              <a:t>lugar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leemos</a:t>
            </a:r>
            <a:r>
              <a:rPr lang="en-US" sz="2400" b="1" dirty="0" smtClean="0"/>
              <a:t> los </a:t>
            </a:r>
            <a:r>
              <a:rPr lang="en-US" sz="2400" b="1" dirty="0" err="1" smtClean="0"/>
              <a:t>datos</a:t>
            </a:r>
            <a:r>
              <a:rPr lang="en-US" sz="2400" b="1" dirty="0" smtClean="0"/>
              <a:t>. Hay que </a:t>
            </a:r>
            <a:r>
              <a:rPr lang="en-US" sz="2400" b="1" dirty="0" err="1" smtClean="0"/>
              <a:t>tener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cuanta</a:t>
            </a:r>
            <a:r>
              <a:rPr lang="en-US" sz="2400" b="1" dirty="0" smtClean="0"/>
              <a:t> que </a:t>
            </a:r>
            <a:r>
              <a:rPr lang="en-US" sz="2400" b="1" dirty="0" err="1" smtClean="0"/>
              <a:t>están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en</a:t>
            </a:r>
            <a:r>
              <a:rPr lang="en-US" sz="2400" b="1" dirty="0" smtClean="0"/>
              <a:t> format Excel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Antes </a:t>
            </a:r>
            <a:r>
              <a:rPr lang="en-US" sz="2400" b="1" dirty="0" err="1" smtClean="0"/>
              <a:t>recuerda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situarte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en</a:t>
            </a:r>
            <a:r>
              <a:rPr lang="en-US" sz="2400" b="1" dirty="0" smtClean="0"/>
              <a:t> el </a:t>
            </a:r>
            <a:r>
              <a:rPr lang="en-US" sz="2400" b="1" dirty="0" err="1" smtClean="0"/>
              <a:t>directorio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trabajo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donde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quieras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trabajar</a:t>
            </a:r>
            <a:r>
              <a:rPr lang="en-US" sz="2400" b="1" dirty="0" smtClean="0"/>
              <a:t> con la </a:t>
            </a:r>
            <a:r>
              <a:rPr lang="en-US" sz="2400" b="1" dirty="0" err="1" smtClean="0"/>
              <a:t>función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setwd</a:t>
            </a:r>
            <a:r>
              <a:rPr lang="en-US" sz="2400" b="1" dirty="0" smtClean="0">
                <a:solidFill>
                  <a:srgbClr val="FF0000"/>
                </a:solidFill>
              </a:rPr>
              <a:t>(), </a:t>
            </a:r>
            <a:r>
              <a:rPr lang="en-US" sz="2400" b="1" dirty="0" smtClean="0"/>
              <a:t>o </a:t>
            </a:r>
            <a:r>
              <a:rPr lang="en-US" sz="2400" b="1" dirty="0" err="1" smtClean="0"/>
              <a:t>bien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utilizando</a:t>
            </a:r>
            <a:r>
              <a:rPr lang="en-US" sz="2400" b="1" dirty="0" smtClean="0"/>
              <a:t> la </a:t>
            </a:r>
            <a:r>
              <a:rPr lang="en-US" sz="2400" b="1" dirty="0" err="1" smtClean="0"/>
              <a:t>pestaña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Sessión</a:t>
            </a:r>
            <a:r>
              <a:rPr lang="en-US" sz="2400" b="1" dirty="0" smtClean="0">
                <a:solidFill>
                  <a:srgbClr val="FF0000"/>
                </a:solidFill>
              </a:rPr>
              <a:t>/Set Working Directory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RStudio</a:t>
            </a: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Leemos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utilizando</a:t>
            </a:r>
            <a:r>
              <a:rPr lang="en-US" sz="2400" b="1" dirty="0" smtClean="0"/>
              <a:t> la </a:t>
            </a:r>
            <a:r>
              <a:rPr lang="en-US" sz="2400" b="1" dirty="0" err="1" smtClean="0"/>
              <a:t>función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read_excel</a:t>
            </a:r>
            <a:r>
              <a:rPr lang="en-US" sz="2400" b="1" dirty="0" smtClean="0">
                <a:solidFill>
                  <a:srgbClr val="FF0000"/>
                </a:solidFill>
              </a:rPr>
              <a:t>() </a:t>
            </a:r>
            <a:r>
              <a:rPr lang="en-US" sz="2400" b="1" dirty="0" smtClean="0"/>
              <a:t>del </a:t>
            </a:r>
            <a:r>
              <a:rPr lang="en-US" sz="2400" b="1" dirty="0" err="1" smtClean="0"/>
              <a:t>paquete</a:t>
            </a:r>
            <a:r>
              <a:rPr lang="en-US" sz="2400" b="1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readxl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Puedes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también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utilizar</a:t>
            </a:r>
            <a:r>
              <a:rPr lang="en-US" sz="2400" b="1" dirty="0" smtClean="0"/>
              <a:t> la </a:t>
            </a:r>
            <a:r>
              <a:rPr lang="en-US" sz="2400" b="1" dirty="0" err="1" smtClean="0"/>
              <a:t>pestaña</a:t>
            </a:r>
            <a:r>
              <a:rPr lang="en-US" sz="2400" b="1" dirty="0" smtClean="0"/>
              <a:t> “</a:t>
            </a:r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mport Dataset</a:t>
            </a:r>
            <a:r>
              <a:rPr lang="en-US" sz="2400" b="1" dirty="0" smtClean="0"/>
              <a:t>” del Environment de </a:t>
            </a:r>
            <a:r>
              <a:rPr lang="en-US" sz="2400" b="1" dirty="0" err="1" smtClean="0"/>
              <a:t>Rstudio</a:t>
            </a:r>
            <a:r>
              <a:rPr lang="en-US" sz="2400" b="1" dirty="0" smtClean="0"/>
              <a:t>.</a:t>
            </a:r>
          </a:p>
          <a:p>
            <a:endParaRPr lang="en-US" sz="2400" b="1" dirty="0"/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Inspección</a:t>
            </a:r>
            <a:r>
              <a:rPr lang="en-US" sz="2400" b="1" dirty="0" smtClean="0">
                <a:solidFill>
                  <a:srgbClr val="FF0000"/>
                </a:solidFill>
              </a:rPr>
              <a:t> de </a:t>
            </a:r>
            <a:r>
              <a:rPr lang="en-US" sz="2400" b="1" dirty="0" err="1" smtClean="0">
                <a:solidFill>
                  <a:srgbClr val="FF0000"/>
                </a:solidFill>
              </a:rPr>
              <a:t>datos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Antes de </a:t>
            </a:r>
            <a:r>
              <a:rPr lang="en-US" sz="2400" b="1" dirty="0" err="1" smtClean="0"/>
              <a:t>empezar</a:t>
            </a:r>
            <a:r>
              <a:rPr lang="en-US" sz="2400" b="1" dirty="0" smtClean="0"/>
              <a:t> a </a:t>
            </a:r>
            <a:r>
              <a:rPr lang="en-US" sz="2400" b="1" dirty="0" err="1" smtClean="0"/>
              <a:t>trabajar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bueno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inspeccionar</a:t>
            </a:r>
            <a:r>
              <a:rPr lang="en-US" sz="2400" b="1" dirty="0" smtClean="0"/>
              <a:t> el </a:t>
            </a:r>
            <a:r>
              <a:rPr lang="en-US" sz="2400" b="1" dirty="0" err="1" smtClean="0"/>
              <a:t>conjunto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datos</a:t>
            </a:r>
            <a:r>
              <a:rPr lang="en-US" sz="2400" b="1" dirty="0" smtClean="0"/>
              <a:t> con el que se </a:t>
            </a:r>
            <a:r>
              <a:rPr lang="en-US" sz="2400" b="1" dirty="0" err="1" smtClean="0"/>
              <a:t>trabaja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su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estructura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dimensiones</a:t>
            </a:r>
            <a:r>
              <a:rPr lang="en-US" sz="2400" b="1" dirty="0" smtClean="0"/>
              <a:t>, el </a:t>
            </a:r>
            <a:r>
              <a:rPr lang="en-US" sz="2400" b="1" dirty="0" err="1" smtClean="0"/>
              <a:t>tipo</a:t>
            </a:r>
            <a:r>
              <a:rPr lang="en-US" sz="2400" b="1" dirty="0" smtClean="0"/>
              <a:t> de </a:t>
            </a:r>
            <a:r>
              <a:rPr lang="en-US" sz="2400" b="1" dirty="0" err="1" smtClean="0"/>
              <a:t>cada</a:t>
            </a:r>
            <a:r>
              <a:rPr lang="en-US" sz="2400" b="1" dirty="0" smtClean="0"/>
              <a:t> variable, </a:t>
            </a:r>
            <a:r>
              <a:rPr lang="en-US" sz="2400" b="1" dirty="0" err="1" smtClean="0"/>
              <a:t>estadísticos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básicos</a:t>
            </a:r>
            <a:r>
              <a:rPr lang="en-US" sz="2400" b="1" dirty="0" smtClean="0"/>
              <a:t> de las variables, etc. ). </a:t>
            </a:r>
            <a:r>
              <a:rPr lang="en-US" sz="2400" b="1" dirty="0" err="1" smtClean="0"/>
              <a:t>Puedes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utilizar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diferentes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funciones</a:t>
            </a:r>
            <a:r>
              <a:rPr lang="en-US" sz="2400" b="1" dirty="0" smtClean="0"/>
              <a:t> para </a:t>
            </a:r>
            <a:r>
              <a:rPr lang="en-US" sz="2400" b="1" dirty="0" err="1" smtClean="0"/>
              <a:t>ello</a:t>
            </a:r>
            <a:r>
              <a:rPr lang="en-US" sz="2400" b="1" dirty="0" smtClean="0"/>
              <a:t> …</a:t>
            </a:r>
          </a:p>
          <a:p>
            <a:endParaRPr lang="es-E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69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18" name="1 Título"/>
          <p:cNvSpPr txBox="1">
            <a:spLocks/>
          </p:cNvSpPr>
          <p:nvPr/>
        </p:nvSpPr>
        <p:spPr>
          <a:xfrm>
            <a:off x="3237517" y="1536496"/>
            <a:ext cx="6754119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b="1" dirty="0" smtClean="0">
                <a:solidFill>
                  <a:srgbClr val="FF0000"/>
                </a:solidFill>
              </a:rPr>
              <a:t>Funciones para inspeccionar un data </a:t>
            </a:r>
            <a:r>
              <a:rPr lang="es-ES" sz="2800" b="1" dirty="0" err="1" smtClean="0">
                <a:solidFill>
                  <a:srgbClr val="FF0000"/>
                </a:solidFill>
              </a:rPr>
              <a:t>frame</a:t>
            </a:r>
            <a:endParaRPr lang="es-ES" sz="2800" b="1" dirty="0">
              <a:solidFill>
                <a:srgbClr val="FF0000"/>
              </a:solidFill>
            </a:endParaRPr>
          </a:p>
        </p:txBody>
      </p:sp>
      <p:sp>
        <p:nvSpPr>
          <p:cNvPr id="19" name="6 Rectángulo"/>
          <p:cNvSpPr/>
          <p:nvPr/>
        </p:nvSpPr>
        <p:spPr>
          <a:xfrm>
            <a:off x="2430210" y="2145395"/>
            <a:ext cx="7203991" cy="39703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dim() </a:t>
            </a:r>
            <a:r>
              <a:rPr lang="en-US" sz="1800" dirty="0"/>
              <a:t>- returns a vector with the number of </a:t>
            </a:r>
            <a:r>
              <a:rPr lang="en-US" sz="1800" dirty="0" smtClean="0"/>
              <a:t>rows </a:t>
            </a:r>
            <a:r>
              <a:rPr lang="en-US" sz="1800" dirty="0"/>
              <a:t>in the first element, and the number of </a:t>
            </a:r>
            <a:r>
              <a:rPr lang="en-US" sz="1800" dirty="0" smtClean="0"/>
              <a:t>columns </a:t>
            </a:r>
            <a:r>
              <a:rPr lang="en-US" sz="1800" dirty="0"/>
              <a:t>as the second element (the dimensions </a:t>
            </a:r>
            <a:r>
              <a:rPr lang="en-US" sz="1800" dirty="0" smtClean="0"/>
              <a:t>of the </a:t>
            </a:r>
            <a:r>
              <a:rPr lang="en-US" sz="1800" dirty="0"/>
              <a:t>object)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nrow</a:t>
            </a:r>
            <a:r>
              <a:rPr lang="en-US" sz="1800" dirty="0" smtClean="0"/>
              <a:t>() </a:t>
            </a:r>
            <a:r>
              <a:rPr lang="en-US" sz="1800" dirty="0"/>
              <a:t>- returns the number of 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ncol</a:t>
            </a:r>
            <a:r>
              <a:rPr lang="en-US" sz="1800" dirty="0" smtClean="0"/>
              <a:t>() </a:t>
            </a:r>
            <a:r>
              <a:rPr lang="en-US" sz="1800" dirty="0"/>
              <a:t>- returns the number of columns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head() </a:t>
            </a:r>
            <a:r>
              <a:rPr lang="en-US" sz="1800" dirty="0"/>
              <a:t>- shows the first 6 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tail() </a:t>
            </a:r>
            <a:r>
              <a:rPr lang="en-US" sz="1800" dirty="0"/>
              <a:t>- shows the last 6 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names() </a:t>
            </a:r>
            <a:r>
              <a:rPr lang="en-US" sz="1800" dirty="0"/>
              <a:t>- returns the column </a:t>
            </a:r>
            <a:r>
              <a:rPr lang="en-US" sz="1800" dirty="0" smtClean="0"/>
              <a:t>names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row.names</a:t>
            </a:r>
            <a:r>
              <a:rPr lang="en-US" sz="1800" dirty="0" smtClean="0"/>
              <a:t>() </a:t>
            </a:r>
            <a:r>
              <a:rPr lang="en-US" sz="1800" dirty="0"/>
              <a:t>- returns the row names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str</a:t>
            </a:r>
            <a:r>
              <a:rPr lang="en-US" sz="1800" dirty="0" smtClean="0"/>
              <a:t>() </a:t>
            </a:r>
            <a:r>
              <a:rPr lang="en-US" sz="1800" dirty="0"/>
              <a:t>- structure of the object and information about the class, length and content of each column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summary() </a:t>
            </a:r>
            <a:r>
              <a:rPr lang="en-US" sz="1800" dirty="0"/>
              <a:t>- summary statistics for each </a:t>
            </a:r>
            <a:r>
              <a:rPr lang="en-US" sz="1800" dirty="0" smtClean="0"/>
              <a:t>column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err="1"/>
              <a:t>sapply</a:t>
            </a:r>
            <a:r>
              <a:rPr lang="en-US" sz="1800" dirty="0"/>
              <a:t>(</a:t>
            </a:r>
            <a:r>
              <a:rPr lang="en-US" sz="1800" dirty="0" err="1"/>
              <a:t>dataframe</a:t>
            </a:r>
            <a:r>
              <a:rPr lang="en-US" sz="1800" dirty="0"/>
              <a:t>, class</a:t>
            </a:r>
            <a:r>
              <a:rPr lang="en-US" sz="1800" dirty="0" smtClean="0"/>
              <a:t>) </a:t>
            </a:r>
            <a:r>
              <a:rPr lang="en-US" sz="1800" dirty="0"/>
              <a:t>- shows the class of each column in the data frame</a:t>
            </a:r>
            <a:endParaRPr lang="es-ES" sz="1800" dirty="0"/>
          </a:p>
        </p:txBody>
      </p:sp>
      <p:sp>
        <p:nvSpPr>
          <p:cNvPr id="20" name="7 Abrir llave"/>
          <p:cNvSpPr/>
          <p:nvPr/>
        </p:nvSpPr>
        <p:spPr>
          <a:xfrm>
            <a:off x="1997724" y="2146296"/>
            <a:ext cx="284205" cy="134778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8 CuadroTexto"/>
          <p:cNvSpPr txBox="1"/>
          <p:nvPr/>
        </p:nvSpPr>
        <p:spPr>
          <a:xfrm>
            <a:off x="1161359" y="2641466"/>
            <a:ext cx="836365" cy="3385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Tamaño</a:t>
            </a:r>
            <a:endParaRPr lang="es-ES" sz="1600" dirty="0"/>
          </a:p>
        </p:txBody>
      </p:sp>
      <p:sp>
        <p:nvSpPr>
          <p:cNvPr id="22" name="10 Abrir llave"/>
          <p:cNvSpPr/>
          <p:nvPr/>
        </p:nvSpPr>
        <p:spPr>
          <a:xfrm>
            <a:off x="2133646" y="3630007"/>
            <a:ext cx="148281" cy="44484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15 CuadroTexto"/>
          <p:cNvSpPr txBox="1"/>
          <p:nvPr/>
        </p:nvSpPr>
        <p:spPr>
          <a:xfrm>
            <a:off x="879894" y="3697969"/>
            <a:ext cx="1130186" cy="3385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Contenido</a:t>
            </a:r>
            <a:endParaRPr lang="es-ES" sz="1600" dirty="0"/>
          </a:p>
        </p:txBody>
      </p:sp>
      <p:sp>
        <p:nvSpPr>
          <p:cNvPr id="24" name="16 Abrir llave"/>
          <p:cNvSpPr/>
          <p:nvPr/>
        </p:nvSpPr>
        <p:spPr>
          <a:xfrm>
            <a:off x="2174838" y="4201090"/>
            <a:ext cx="107090" cy="492325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18 CuadroTexto"/>
          <p:cNvSpPr txBox="1"/>
          <p:nvPr/>
        </p:nvSpPr>
        <p:spPr>
          <a:xfrm>
            <a:off x="983411" y="4325668"/>
            <a:ext cx="1043145" cy="33855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Nombres</a:t>
            </a:r>
            <a:r>
              <a:rPr lang="es-ES" sz="1600" dirty="0" smtClean="0"/>
              <a:t> </a:t>
            </a:r>
            <a:endParaRPr lang="es-ES" sz="1600" dirty="0"/>
          </a:p>
        </p:txBody>
      </p:sp>
      <p:sp>
        <p:nvSpPr>
          <p:cNvPr id="26" name="19 Abrir llave"/>
          <p:cNvSpPr/>
          <p:nvPr/>
        </p:nvSpPr>
        <p:spPr>
          <a:xfrm>
            <a:off x="2162480" y="4819654"/>
            <a:ext cx="119447" cy="1182851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0 CuadroTexto"/>
          <p:cNvSpPr txBox="1"/>
          <p:nvPr/>
        </p:nvSpPr>
        <p:spPr>
          <a:xfrm>
            <a:off x="388189" y="5289178"/>
            <a:ext cx="1745457" cy="83099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Estructura y resumen estadístico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15353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35744" y="14928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Missing Values</a:t>
            </a:r>
          </a:p>
          <a:p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En</a:t>
            </a:r>
            <a:r>
              <a:rPr lang="en-US" sz="2800" b="1" dirty="0" smtClean="0"/>
              <a:t> R, los missing values </a:t>
            </a:r>
            <a:r>
              <a:rPr lang="en-US" sz="2800" b="1" dirty="0" err="1" smtClean="0"/>
              <a:t>aparecen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como</a:t>
            </a:r>
            <a:r>
              <a:rPr lang="en-US" sz="2800" b="1" dirty="0" smtClean="0"/>
              <a:t> NA (</a:t>
            </a:r>
            <a:r>
              <a:rPr lang="en-US" sz="2800" b="1" dirty="0"/>
              <a:t>N</a:t>
            </a:r>
            <a:r>
              <a:rPr lang="en-US" sz="2800" b="1" dirty="0" smtClean="0"/>
              <a:t>ot </a:t>
            </a:r>
            <a:r>
              <a:rPr lang="en-US" sz="2800" b="1" dirty="0"/>
              <a:t>A</a:t>
            </a:r>
            <a:r>
              <a:rPr lang="en-US" sz="2800" b="1" dirty="0" smtClean="0"/>
              <a:t>vailable)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¿Hay </a:t>
            </a:r>
            <a:r>
              <a:rPr lang="en-US" sz="2800" b="1" dirty="0" err="1" smtClean="0"/>
              <a:t>algún</a:t>
            </a:r>
            <a:r>
              <a:rPr lang="en-US" sz="2800" b="1" dirty="0"/>
              <a:t> </a:t>
            </a:r>
            <a:r>
              <a:rPr lang="en-US" sz="2800" b="1" dirty="0" smtClean="0"/>
              <a:t>NA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nuestro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conjunto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datos</a:t>
            </a:r>
            <a:r>
              <a:rPr lang="en-US" sz="2800" b="1" dirty="0" smtClean="0"/>
              <a:t>?</a:t>
            </a:r>
            <a:endParaRPr lang="en-US" sz="2800" b="1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Puedes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averiguarlo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utilzando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función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anyNA</a:t>
            </a:r>
            <a:r>
              <a:rPr lang="en-US" sz="2800" b="1" dirty="0" smtClean="0">
                <a:solidFill>
                  <a:srgbClr val="FF0000"/>
                </a:solidFill>
              </a:rPr>
              <a:t>()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aplicándola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cada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columna</a:t>
            </a:r>
            <a:r>
              <a:rPr lang="en-US" sz="2800" b="1" dirty="0" smtClean="0"/>
              <a:t>. Para </a:t>
            </a:r>
            <a:r>
              <a:rPr lang="en-US" sz="2800" b="1" dirty="0" err="1" smtClean="0"/>
              <a:t>ello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quizás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también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convenga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utilizar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función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sapply</a:t>
            </a:r>
            <a:r>
              <a:rPr lang="en-US" sz="2800" b="1" dirty="0" smtClean="0">
                <a:solidFill>
                  <a:srgbClr val="FF0000"/>
                </a:solidFill>
              </a:rPr>
              <a:t>()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¿Hay </a:t>
            </a:r>
            <a:r>
              <a:rPr lang="en-US" sz="2800" b="1" dirty="0" err="1" smtClean="0"/>
              <a:t>alguna</a:t>
            </a:r>
            <a:r>
              <a:rPr lang="en-US" sz="2800" b="1" dirty="0" smtClean="0"/>
              <a:t> variable que </a:t>
            </a:r>
            <a:r>
              <a:rPr lang="en-US" sz="2800" b="1" dirty="0" err="1" smtClean="0"/>
              <a:t>contenga</a:t>
            </a:r>
            <a:r>
              <a:rPr lang="en-US" sz="2800" b="1" dirty="0" smtClean="0"/>
              <a:t> NA? Si </a:t>
            </a:r>
            <a:r>
              <a:rPr lang="en-US" sz="2800" b="1" dirty="0" err="1" smtClean="0"/>
              <a:t>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así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selecciona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todos</a:t>
            </a:r>
            <a:r>
              <a:rPr lang="en-US" sz="2800" b="1" dirty="0" smtClean="0"/>
              <a:t> los </a:t>
            </a:r>
            <a:r>
              <a:rPr lang="en-US" sz="2800" b="1" dirty="0" err="1" smtClean="0"/>
              <a:t>registros</a:t>
            </a:r>
            <a:r>
              <a:rPr lang="en-US" sz="2800" b="1" dirty="0" smtClean="0"/>
              <a:t> que </a:t>
            </a:r>
            <a:r>
              <a:rPr lang="en-US" sz="2800" b="1" dirty="0" err="1" smtClean="0"/>
              <a:t>contengan</a:t>
            </a:r>
            <a:r>
              <a:rPr lang="en-US" sz="2800" b="1" dirty="0" smtClean="0"/>
              <a:t> NA y </a:t>
            </a:r>
            <a:r>
              <a:rPr lang="en-US" sz="2800" b="1" dirty="0" err="1" smtClean="0"/>
              <a:t>averigua</a:t>
            </a:r>
            <a:r>
              <a:rPr lang="en-US" sz="2800" b="1" dirty="0" smtClean="0"/>
              <a:t> las </a:t>
            </a:r>
            <a:r>
              <a:rPr lang="en-US" sz="2800" b="1" dirty="0" err="1" smtClean="0"/>
              <a:t>características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dichas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viviendas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0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35744" y="14928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Missing Values – </a:t>
            </a:r>
            <a:r>
              <a:rPr lang="en-US" sz="3600" b="1" dirty="0" err="1" smtClean="0">
                <a:solidFill>
                  <a:srgbClr val="FF0000"/>
                </a:solidFill>
              </a:rPr>
              <a:t>Imputación</a:t>
            </a:r>
            <a:r>
              <a:rPr lang="en-US" sz="3600" b="1" dirty="0" smtClean="0">
                <a:solidFill>
                  <a:srgbClr val="FF0000"/>
                </a:solidFill>
              </a:rPr>
              <a:t> de un valor</a:t>
            </a:r>
          </a:p>
          <a:p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¡</a:t>
            </a:r>
            <a:r>
              <a:rPr lang="en-US" sz="2800" b="1" dirty="0" err="1" smtClean="0"/>
              <a:t>Sí</a:t>
            </a:r>
            <a:r>
              <a:rPr lang="en-US" sz="2800" b="1" dirty="0" smtClean="0"/>
              <a:t>! Hay missing values </a:t>
            </a:r>
            <a:r>
              <a:rPr lang="en-US" sz="2800" b="1" dirty="0" err="1" smtClean="0"/>
              <a:t>en</a:t>
            </a:r>
            <a:r>
              <a:rPr lang="en-US" sz="2800" b="1" dirty="0" smtClean="0"/>
              <a:t> la variable </a:t>
            </a:r>
            <a:r>
              <a:rPr lang="en-US" sz="2800" b="1" dirty="0" err="1" smtClean="0"/>
              <a:t>Superficie</a:t>
            </a:r>
            <a:endParaRPr lang="en-US" sz="28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Vemos</a:t>
            </a:r>
            <a:r>
              <a:rPr lang="en-US" sz="2800" b="1" dirty="0" smtClean="0"/>
              <a:t> que </a:t>
            </a:r>
            <a:r>
              <a:rPr lang="en-US" sz="2800" b="1" dirty="0" err="1" smtClean="0"/>
              <a:t>todas</a:t>
            </a:r>
            <a:r>
              <a:rPr lang="en-US" sz="2800" b="1" dirty="0" smtClean="0"/>
              <a:t> las </a:t>
            </a:r>
            <a:r>
              <a:rPr lang="en-US" sz="2800" b="1" dirty="0" err="1" smtClean="0"/>
              <a:t>viviendas</a:t>
            </a:r>
            <a:r>
              <a:rPr lang="en-US" sz="2800" b="1" dirty="0" smtClean="0"/>
              <a:t> con </a:t>
            </a:r>
            <a:r>
              <a:rPr lang="en-US" sz="2800" b="1" dirty="0" err="1" smtClean="0"/>
              <a:t>algún</a:t>
            </a:r>
            <a:r>
              <a:rPr lang="en-US" sz="2800" b="1" dirty="0" smtClean="0"/>
              <a:t> missing value </a:t>
            </a:r>
            <a:r>
              <a:rPr lang="en-US" sz="2800" b="1" dirty="0" err="1" smtClean="0"/>
              <a:t>tienen</a:t>
            </a:r>
            <a:r>
              <a:rPr lang="en-US" sz="2800" b="1" dirty="0" smtClean="0"/>
              <a:t> un </a:t>
            </a:r>
            <a:r>
              <a:rPr lang="en-US" sz="2800" b="1" dirty="0" err="1" smtClean="0"/>
              <a:t>precio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igual</a:t>
            </a:r>
            <a:r>
              <a:rPr lang="en-US" sz="2800" b="1" dirty="0" smtClean="0"/>
              <a:t> a 1000 euros</a:t>
            </a:r>
            <a:endParaRPr lang="en-US" sz="2800" b="1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¿</a:t>
            </a:r>
            <a:r>
              <a:rPr lang="en-US" sz="2800" b="1" dirty="0" err="1" smtClean="0"/>
              <a:t>Qué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imputamos</a:t>
            </a:r>
            <a:r>
              <a:rPr lang="en-US" sz="2800" b="1" dirty="0" smtClean="0"/>
              <a:t> un valor a </a:t>
            </a:r>
            <a:r>
              <a:rPr lang="en-US" sz="2800" b="1" dirty="0" err="1" smtClean="0"/>
              <a:t>esos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valores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perdidos</a:t>
            </a:r>
            <a:r>
              <a:rPr lang="en-US" sz="2800" b="1" dirty="0" smtClean="0"/>
              <a:t>? </a:t>
            </a:r>
            <a:r>
              <a:rPr lang="en-US" sz="2800" b="1" dirty="0" err="1" smtClean="0"/>
              <a:t>Podría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razonable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imputar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superficie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igual</a:t>
            </a:r>
            <a:r>
              <a:rPr lang="en-US" sz="2800" b="1" dirty="0" smtClean="0"/>
              <a:t> a la media de la </a:t>
            </a:r>
            <a:r>
              <a:rPr lang="en-US" sz="2800" b="1" dirty="0" err="1" smtClean="0"/>
              <a:t>superficie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aquellas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viviendas</a:t>
            </a:r>
            <a:r>
              <a:rPr lang="en-US" sz="2800" b="1" dirty="0" smtClean="0"/>
              <a:t> con un </a:t>
            </a:r>
            <a:r>
              <a:rPr lang="en-US" sz="2800" b="1" dirty="0" err="1" smtClean="0"/>
              <a:t>precio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igual</a:t>
            </a:r>
            <a:r>
              <a:rPr lang="en-US" sz="2800" b="1" dirty="0" smtClean="0"/>
              <a:t> a 1000 euros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65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335744" y="1492805"/>
            <a:ext cx="9332256" cy="47469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</a:rPr>
              <a:t>Missing Values – </a:t>
            </a:r>
            <a:r>
              <a:rPr lang="en-US" sz="3600" b="1" dirty="0" err="1" smtClean="0">
                <a:solidFill>
                  <a:srgbClr val="FF0000"/>
                </a:solidFill>
              </a:rPr>
              <a:t>Imputación</a:t>
            </a:r>
            <a:r>
              <a:rPr lang="en-US" sz="3600" b="1" dirty="0" smtClean="0">
                <a:solidFill>
                  <a:srgbClr val="FF0000"/>
                </a:solidFill>
              </a:rPr>
              <a:t> de un valor</a:t>
            </a:r>
          </a:p>
          <a:p>
            <a:endParaRPr lang="en-US" sz="3200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Recuerda</a:t>
            </a:r>
            <a:r>
              <a:rPr lang="en-US" sz="2800" b="1" dirty="0" smtClean="0"/>
              <a:t> que la </a:t>
            </a:r>
            <a:r>
              <a:rPr lang="en-US" sz="2800" b="1" dirty="0" err="1" smtClean="0"/>
              <a:t>función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mean()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defecto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devuelve</a:t>
            </a:r>
            <a:r>
              <a:rPr lang="en-US" sz="2800" b="1" dirty="0" smtClean="0"/>
              <a:t> un NA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la variable </a:t>
            </a:r>
            <a:r>
              <a:rPr lang="en-US" sz="2800" b="1" dirty="0" err="1" smtClean="0"/>
              <a:t>sobre</a:t>
            </a:r>
            <a:r>
              <a:rPr lang="en-US" sz="2800" b="1" dirty="0" smtClean="0"/>
              <a:t> la que </a:t>
            </a:r>
            <a:r>
              <a:rPr lang="en-US" sz="2800" b="1" dirty="0" err="1" smtClean="0"/>
              <a:t>hace</a:t>
            </a:r>
            <a:r>
              <a:rPr lang="en-US" sz="2800" b="1" dirty="0" smtClean="0"/>
              <a:t> la media </a:t>
            </a:r>
            <a:r>
              <a:rPr lang="en-US" sz="2800" b="1" dirty="0" err="1" smtClean="0"/>
              <a:t>contiene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algún</a:t>
            </a:r>
            <a:r>
              <a:rPr lang="en-US" sz="2800" b="1" dirty="0" smtClean="0"/>
              <a:t> NA. </a:t>
            </a:r>
            <a:r>
              <a:rPr lang="en-US" sz="2800" b="1" dirty="0" err="1" smtClean="0"/>
              <a:t>Por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ello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tienes</a:t>
            </a:r>
            <a:r>
              <a:rPr lang="en-US" sz="2800" b="1" dirty="0" smtClean="0"/>
              <a:t> que </a:t>
            </a:r>
            <a:r>
              <a:rPr lang="en-US" sz="2800" b="1" dirty="0" err="1" smtClean="0"/>
              <a:t>cambiar</a:t>
            </a:r>
            <a:r>
              <a:rPr lang="en-US" sz="2800" b="1" dirty="0" smtClean="0"/>
              <a:t> el valor del </a:t>
            </a:r>
            <a:r>
              <a:rPr lang="en-US" sz="2800" b="1" dirty="0" err="1" smtClean="0"/>
              <a:t>argumento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na.rm</a:t>
            </a:r>
            <a:r>
              <a:rPr lang="en-US" sz="2800" b="1" dirty="0" smtClean="0"/>
              <a:t>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err="1" smtClean="0"/>
              <a:t>También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puede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serte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útil</a:t>
            </a:r>
            <a:r>
              <a:rPr lang="en-US" sz="2800" b="1" dirty="0" smtClean="0"/>
              <a:t> la </a:t>
            </a:r>
            <a:r>
              <a:rPr lang="en-US" sz="2800" b="1" dirty="0" err="1" smtClean="0"/>
              <a:t>función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subset()</a:t>
            </a:r>
            <a:endParaRPr lang="en-US" sz="2800" b="1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Y </a:t>
            </a:r>
            <a:r>
              <a:rPr lang="en-US" sz="2800" b="1" dirty="0" err="1" smtClean="0"/>
              <a:t>por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supuesto</a:t>
            </a:r>
            <a:r>
              <a:rPr lang="en-US" sz="2800" b="1" dirty="0" smtClean="0"/>
              <a:t> … </a:t>
            </a:r>
            <a:r>
              <a:rPr lang="en-US" sz="2800" b="1" dirty="0" err="1" smtClean="0"/>
              <a:t>debes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recordar</a:t>
            </a:r>
            <a:r>
              <a:rPr lang="en-US" sz="2800" b="1" dirty="0" smtClean="0"/>
              <a:t> la forma de </a:t>
            </a:r>
            <a:r>
              <a:rPr lang="en-US" sz="2800" b="1" dirty="0" err="1" smtClean="0"/>
              <a:t>seleccionar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filas</a:t>
            </a:r>
            <a:r>
              <a:rPr lang="en-US" sz="2800" b="1" dirty="0" smtClean="0"/>
              <a:t> y </a:t>
            </a:r>
            <a:r>
              <a:rPr lang="en-US" sz="2800" b="1" dirty="0" err="1" smtClean="0"/>
              <a:t>columnas</a:t>
            </a:r>
            <a:r>
              <a:rPr lang="en-US" sz="2800" b="1" dirty="0" smtClean="0"/>
              <a:t> de un data frame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es-E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68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REPASO DE R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2216511" y="1149620"/>
            <a:ext cx="6754119" cy="4746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F6B729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Arial" panose="020B0604020202020204" pitchFamily="34" charset="0"/>
              </a:rPr>
              <a:t>Extracción de filas y columnas de un data </a:t>
            </a:r>
            <a:r>
              <a:rPr kumimoji="0" lang="es-E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j-ea"/>
                <a:cs typeface="Arial" panose="020B0604020202020204" pitchFamily="34" charset="0"/>
              </a:rPr>
              <a:t>frame</a:t>
            </a:r>
            <a:endParaRPr kumimoji="0" lang="es-E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j-ea"/>
              <a:cs typeface="Arial" panose="020B0604020202020204" pitchFamily="34" charset="0"/>
            </a:endParaRPr>
          </a:p>
        </p:txBody>
      </p:sp>
      <p:sp>
        <p:nvSpPr>
          <p:cNvPr id="48" name="2 Rectángulo"/>
          <p:cNvSpPr/>
          <p:nvPr/>
        </p:nvSpPr>
        <p:spPr>
          <a:xfrm>
            <a:off x="1702282" y="1763546"/>
            <a:ext cx="2612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Addressing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by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Index</a:t>
            </a:r>
            <a:endParaRPr kumimoji="0" lang="es-E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9" name="4 Rectángulo"/>
          <p:cNvSpPr/>
          <p:nvPr/>
        </p:nvSpPr>
        <p:spPr>
          <a:xfrm>
            <a:off x="2380408" y="2220962"/>
            <a:ext cx="2055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[1, 3]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[4,]</a:t>
            </a:r>
            <a:endParaRPr kumimoji="0" lang="es-E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0" name="11 CuadroTexto"/>
          <p:cNvSpPr txBox="1"/>
          <p:nvPr/>
        </p:nvSpPr>
        <p:spPr>
          <a:xfrm>
            <a:off x="4499648" y="220172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first element in the third column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1" name="12 CuadroTexto"/>
          <p:cNvSpPr txBox="1"/>
          <p:nvPr/>
        </p:nvSpPr>
        <p:spPr>
          <a:xfrm>
            <a:off x="4436368" y="2577422"/>
            <a:ext cx="4225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All the elements in the 4th row. If we leave out a dimension R will interpret this as a request for all values in that   dimension</a:t>
            </a:r>
          </a:p>
        </p:txBody>
      </p:sp>
      <p:cxnSp>
        <p:nvCxnSpPr>
          <p:cNvPr id="52" name="17 Conector recto de flecha"/>
          <p:cNvCxnSpPr/>
          <p:nvPr/>
        </p:nvCxnSpPr>
        <p:spPr>
          <a:xfrm flipH="1">
            <a:off x="3535823" y="2369456"/>
            <a:ext cx="900547" cy="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53" name="22 Conector recto de flecha"/>
          <p:cNvCxnSpPr/>
          <p:nvPr/>
        </p:nvCxnSpPr>
        <p:spPr>
          <a:xfrm flipH="1">
            <a:off x="3408388" y="3061435"/>
            <a:ext cx="906532" cy="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54" name="28 Rectángulo"/>
          <p:cNvSpPr/>
          <p:nvPr/>
        </p:nvSpPr>
        <p:spPr>
          <a:xfrm>
            <a:off x="1671305" y="3278006"/>
            <a:ext cx="26357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Addressing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by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name</a:t>
            </a:r>
            <a:endParaRPr kumimoji="0" lang="es-E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5" name="29 Rectángulo"/>
          <p:cNvSpPr/>
          <p:nvPr/>
        </p:nvSpPr>
        <p:spPr>
          <a:xfrm>
            <a:off x="2398721" y="3714200"/>
            <a:ext cx="6863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dat$y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</a:p>
        </p:txBody>
      </p:sp>
      <p:sp>
        <p:nvSpPr>
          <p:cNvPr id="56" name="30 CuadroTexto"/>
          <p:cNvSpPr txBox="1"/>
          <p:nvPr/>
        </p:nvSpPr>
        <p:spPr>
          <a:xfrm>
            <a:off x="4721222" y="3498757"/>
            <a:ext cx="3849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We usually use the $ operator to address a column by name.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result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is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 vector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with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elements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of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column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“y”</a:t>
            </a:r>
          </a:p>
        </p:txBody>
      </p:sp>
      <p:cxnSp>
        <p:nvCxnSpPr>
          <p:cNvPr id="57" name="34 Conector recto de flecha"/>
          <p:cNvCxnSpPr/>
          <p:nvPr/>
        </p:nvCxnSpPr>
        <p:spPr>
          <a:xfrm flipH="1">
            <a:off x="3622040" y="3926601"/>
            <a:ext cx="1155413" cy="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58" name="35 Rectángulo"/>
          <p:cNvSpPr/>
          <p:nvPr/>
        </p:nvSpPr>
        <p:spPr>
          <a:xfrm>
            <a:off x="1702282" y="4793573"/>
            <a:ext cx="21775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marR="0" lvl="0" indent="-34290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Logical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indexing</a:t>
            </a:r>
            <a:endParaRPr kumimoji="0" lang="es-E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9" name="36 Rectángulo"/>
          <p:cNvSpPr/>
          <p:nvPr/>
        </p:nvSpPr>
        <p:spPr>
          <a:xfrm>
            <a:off x="2442817" y="5181704"/>
            <a:ext cx="54765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dat[dat$x&gt;5,"id"]    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dat[dat$x&gt;5,]$id      </a:t>
            </a:r>
          </a:p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dat[dat$id=="d", ]</a:t>
            </a:r>
            <a:endParaRPr kumimoji="0" lang="es-ES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0" name="37 Rectángulo"/>
          <p:cNvSpPr/>
          <p:nvPr/>
        </p:nvSpPr>
        <p:spPr>
          <a:xfrm>
            <a:off x="2216511" y="4274387"/>
            <a:ext cx="17981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[,c("</a:t>
            </a:r>
            <a:r>
              <a:rPr kumimoji="0" lang="es-E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id","y</a:t>
            </a:r>
            <a:r>
              <a:rPr kumimoji="0" lang="es-E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")]</a:t>
            </a:r>
          </a:p>
        </p:txBody>
      </p:sp>
      <p:sp>
        <p:nvSpPr>
          <p:cNvPr id="61" name="38 Rectángulo"/>
          <p:cNvSpPr/>
          <p:nvPr/>
        </p:nvSpPr>
        <p:spPr>
          <a:xfrm>
            <a:off x="4611758" y="4350809"/>
            <a:ext cx="47021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Named addressing can also be used in square brackets</a:t>
            </a:r>
            <a:endParaRPr kumimoji="0" lang="es-E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62" name="41 Conector recto de flecha"/>
          <p:cNvCxnSpPr/>
          <p:nvPr/>
        </p:nvCxnSpPr>
        <p:spPr>
          <a:xfrm flipH="1">
            <a:off x="4050406" y="4520086"/>
            <a:ext cx="622895" cy="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63" name="45 Conector recto de flecha"/>
          <p:cNvCxnSpPr/>
          <p:nvPr/>
        </p:nvCxnSpPr>
        <p:spPr>
          <a:xfrm>
            <a:off x="4499650" y="5322731"/>
            <a:ext cx="681423" cy="185352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64" name="47 Conector recto de flecha"/>
          <p:cNvCxnSpPr/>
          <p:nvPr/>
        </p:nvCxnSpPr>
        <p:spPr>
          <a:xfrm flipV="1">
            <a:off x="4436370" y="5508084"/>
            <a:ext cx="744703" cy="181450"/>
          </a:xfrm>
          <a:prstGeom prst="straightConnector1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  <a:tailEnd type="arrow"/>
          </a:ln>
          <a:effectLst/>
        </p:spPr>
      </p:cxnSp>
      <p:sp>
        <p:nvSpPr>
          <p:cNvPr id="65" name="48 CuadroTexto"/>
          <p:cNvSpPr txBox="1"/>
          <p:nvPr/>
        </p:nvSpPr>
        <p:spPr>
          <a:xfrm>
            <a:off x="5364622" y="5322731"/>
            <a:ext cx="1705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Both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are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</a:t>
            </a:r>
            <a:r>
              <a:rPr kumimoji="0" lang="es-E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s-E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same</a:t>
            </a:r>
            <a:endParaRPr kumimoji="0" lang="es-E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0639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79777" y="332656"/>
            <a:ext cx="65033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8000" rIns="18000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utiger-Light" pitchFamily="2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utiger-Light" pitchFamily="2" charset="0"/>
              </a:defRPr>
            </a:lvl9pPr>
          </a:lstStyle>
          <a:p>
            <a:pPr algn="ctr" eaLnBrk="1" hangingPunct="1"/>
            <a:r>
              <a:rPr lang="es-ES" b="1" dirty="0" smtClean="0">
                <a:solidFill>
                  <a:srgbClr val="FF0000"/>
                </a:solidFill>
                <a:latin typeface="Arial"/>
              </a:rPr>
              <a:t>INTRODUCCIÓN</a:t>
            </a:r>
            <a:endParaRPr lang="es-ES" b="1" dirty="0">
              <a:solidFill>
                <a:srgbClr val="FF0000"/>
              </a:solidFill>
              <a:latin typeface="Arial"/>
            </a:endParaRPr>
          </a:p>
        </p:txBody>
      </p:sp>
      <p:graphicFrame>
        <p:nvGraphicFramePr>
          <p:cNvPr id="20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06829"/>
              </p:ext>
            </p:extLst>
          </p:nvPr>
        </p:nvGraphicFramePr>
        <p:xfrm>
          <a:off x="2855136" y="2557849"/>
          <a:ext cx="5275392" cy="3083628"/>
        </p:xfrm>
        <a:graphic>
          <a:graphicData uri="http://schemas.openxmlformats.org/drawingml/2006/table">
            <a:tbl>
              <a:tblPr/>
              <a:tblGrid>
                <a:gridCol w="2637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7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96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 dirty="0" err="1">
                          <a:effectLst/>
                        </a:rPr>
                        <a:t>Operator</a:t>
                      </a:r>
                      <a:endParaRPr lang="es-ES" sz="1800" dirty="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>
                          <a:effectLst/>
                        </a:rPr>
                        <a:t>Description</a:t>
                      </a:r>
                      <a:endParaRPr lang="es-ES" sz="180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 dirty="0">
                          <a:effectLst/>
                        </a:rPr>
                        <a:t>&lt;</a:t>
                      </a:r>
                      <a:endParaRPr lang="es-ES" sz="1800" dirty="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>
                          <a:effectLst/>
                        </a:rPr>
                        <a:t>less than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>
                          <a:effectLst/>
                        </a:rPr>
                        <a:t>&lt;=</a:t>
                      </a:r>
                      <a:endParaRPr lang="es-ES" sz="180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>
                          <a:effectLst/>
                        </a:rPr>
                        <a:t>less than or equal to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>
                          <a:effectLst/>
                        </a:rPr>
                        <a:t>&gt;</a:t>
                      </a:r>
                      <a:endParaRPr lang="es-ES" sz="180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>
                          <a:effectLst/>
                        </a:rPr>
                        <a:t>greater than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 dirty="0">
                          <a:effectLst/>
                        </a:rPr>
                        <a:t>&gt;=</a:t>
                      </a:r>
                      <a:endParaRPr lang="es-ES" sz="1800" dirty="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dirty="0">
                          <a:effectLst/>
                        </a:rPr>
                        <a:t>greater than or equal to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 dirty="0">
                          <a:effectLst/>
                        </a:rPr>
                        <a:t>==</a:t>
                      </a:r>
                      <a:endParaRPr lang="es-ES" sz="1800" dirty="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>
                          <a:effectLst/>
                        </a:rPr>
                        <a:t>exactly equal to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>
                          <a:effectLst/>
                        </a:rPr>
                        <a:t>!=</a:t>
                      </a:r>
                      <a:endParaRPr lang="es-ES" sz="180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>
                          <a:effectLst/>
                        </a:rPr>
                        <a:t>not equal to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 dirty="0">
                          <a:effectLst/>
                        </a:rPr>
                        <a:t>x | y</a:t>
                      </a:r>
                      <a:endParaRPr lang="es-ES" sz="1800" dirty="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>
                          <a:effectLst/>
                        </a:rPr>
                        <a:t>x OR y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4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b="1">
                          <a:effectLst/>
                        </a:rPr>
                        <a:t>x &amp; y</a:t>
                      </a:r>
                      <a:endParaRPr lang="es-ES" sz="1800">
                        <a:effectLst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800" dirty="0">
                          <a:effectLst/>
                        </a:rPr>
                        <a:t>x AND y</a:t>
                      </a: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" name="2 CuadroTexto"/>
          <p:cNvSpPr txBox="1"/>
          <p:nvPr/>
        </p:nvSpPr>
        <p:spPr>
          <a:xfrm>
            <a:off x="1969085" y="1526016"/>
            <a:ext cx="7812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FF0000"/>
                </a:solidFill>
              </a:rPr>
              <a:t>Operadores para hacer comparaciones lógicas</a:t>
            </a:r>
            <a:endParaRPr lang="es-E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4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7985</TotalTime>
  <Words>1856</Words>
  <Application>Microsoft Office PowerPoint</Application>
  <PresentationFormat>Panorámica</PresentationFormat>
  <Paragraphs>288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AnonymousPro</vt:lpstr>
      <vt:lpstr>AnonymousPro-Bold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Pontificia Comillas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Martínez de Ibarreta Zorita</dc:creator>
  <cp:lastModifiedBy>Lucía Barcos Redín</cp:lastModifiedBy>
  <cp:revision>107</cp:revision>
  <dcterms:created xsi:type="dcterms:W3CDTF">2018-12-13T16:00:49Z</dcterms:created>
  <dcterms:modified xsi:type="dcterms:W3CDTF">2019-01-18T14:51:57Z</dcterms:modified>
</cp:coreProperties>
</file>